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4"/>
    <p:sldMasterId id="2147483664" r:id="rId5"/>
    <p:sldMasterId id="2147483667" r:id="rId6"/>
  </p:sldMasterIdLst>
  <p:notesMasterIdLst>
    <p:notesMasterId r:id="rId24"/>
  </p:notesMasterIdLst>
  <p:handoutMasterIdLst>
    <p:handoutMasterId r:id="rId25"/>
  </p:handoutMasterIdLst>
  <p:sldIdLst>
    <p:sldId id="289" r:id="rId7"/>
    <p:sldId id="330" r:id="rId8"/>
    <p:sldId id="355" r:id="rId9"/>
    <p:sldId id="375" r:id="rId10"/>
    <p:sldId id="387" r:id="rId11"/>
    <p:sldId id="384" r:id="rId12"/>
    <p:sldId id="379" r:id="rId13"/>
    <p:sldId id="366" r:id="rId14"/>
    <p:sldId id="367" r:id="rId15"/>
    <p:sldId id="369" r:id="rId16"/>
    <p:sldId id="370" r:id="rId17"/>
    <p:sldId id="374" r:id="rId18"/>
    <p:sldId id="371" r:id="rId19"/>
    <p:sldId id="386" r:id="rId20"/>
    <p:sldId id="360" r:id="rId21"/>
    <p:sldId id="340" r:id="rId22"/>
    <p:sldId id="32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" userDrawn="1">
          <p15:clr>
            <a:srgbClr val="A4A3A4"/>
          </p15:clr>
        </p15:guide>
        <p15:guide id="2" pos="5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eanor Taylor" initials="ET" lastIdx="1" clrIdx="0">
    <p:extLst>
      <p:ext uri="{19B8F6BF-5375-455C-9EA6-DF929625EA0E}">
        <p15:presenceInfo xmlns:p15="http://schemas.microsoft.com/office/powerpoint/2012/main" userId="S-1-5-21-1202660629-796845957-725345543-28631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4A8F"/>
    <a:srgbClr val="82AEDB"/>
    <a:srgbClr val="582C83"/>
    <a:srgbClr val="ED1C24"/>
    <a:srgbClr val="2E90D0"/>
    <a:srgbClr val="0077C8"/>
    <a:srgbClr val="B9CEE8"/>
    <a:srgbClr val="82AEDC"/>
    <a:srgbClr val="2D8C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D67493-A7F0-4697-846F-A101D588C1B9}" v="138" dt="2020-06-01T12:43:54.08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47" autoAdjust="0"/>
    <p:restoredTop sz="98899" autoAdjust="0"/>
  </p:normalViewPr>
  <p:slideViewPr>
    <p:cSldViewPr snapToGrid="0" snapToObjects="1" showGuides="1">
      <p:cViewPr>
        <p:scale>
          <a:sx n="70" d="100"/>
          <a:sy n="70" d="100"/>
        </p:scale>
        <p:origin x="652" y="-60"/>
      </p:cViewPr>
      <p:guideLst>
        <p:guide orient="horz" pos="374"/>
        <p:guide pos="52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002"/>
    </p:cViewPr>
  </p:sorterViewPr>
  <p:notesViewPr>
    <p:cSldViewPr snapToGrid="0" snapToObjects="1" showGuides="1">
      <p:cViewPr>
        <p:scale>
          <a:sx n="100" d="100"/>
          <a:sy n="100" d="100"/>
        </p:scale>
        <p:origin x="1806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2A3B7-4915-DA4C-9518-AAF6854A035F}" type="datetimeFigureOut">
              <a:rPr lang="en-US" smtClean="0"/>
              <a:t>6/1/2020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10C75-F68F-2A4E-8AE6-1B2AE60603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801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A03A3-9965-404D-9EFE-025A1E66B5D9}" type="datetimeFigureOut">
              <a:rPr lang="en-US" smtClean="0"/>
              <a:t>6/1/2020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CFC91-37B6-044F-AAFC-3573381693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403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CFC91-37B6-044F-AAFC-3573381693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49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CFC91-37B6-044F-AAFC-3573381693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C4DC71F3-A77C-4B37-B452-D5C158B47D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940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CFC91-37B6-044F-AAFC-3573381693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1688BA6-6677-44B5-ABF0-2397E21EBC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22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CFC91-37B6-044F-AAFC-3573381693FF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990EA87C-5DB9-48B8-921E-BED4D3E7F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120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CFC91-37B6-044F-AAFC-3573381693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6034222F-453B-4270-99D2-CE01A4FDB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68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BS 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Rounded Rectangle 8"/>
          <p:cNvSpPr/>
          <p:nvPr userDrawn="1"/>
        </p:nvSpPr>
        <p:spPr bwMode="auto">
          <a:xfrm>
            <a:off x="486833" y="337377"/>
            <a:ext cx="8641771" cy="2193491"/>
          </a:xfrm>
          <a:prstGeom prst="roundRect">
            <a:avLst>
              <a:gd name="adj" fmla="val 3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>
              <a:solidFill>
                <a:srgbClr val="143261"/>
              </a:solidFill>
            </a:endParaRPr>
          </a:p>
        </p:txBody>
      </p:sp>
      <p:pic>
        <p:nvPicPr>
          <p:cNvPr id="10" name="Picture 9" descr="Nationwide BS Logo sRGB whtB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43" y="2241001"/>
            <a:ext cx="1971749" cy="59321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idx="4294967295"/>
          </p:nvPr>
        </p:nvSpPr>
        <p:spPr>
          <a:xfrm>
            <a:off x="867130" y="679310"/>
            <a:ext cx="7554383" cy="595727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GB" altLang="en-US" sz="40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Section divider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4294967295"/>
          </p:nvPr>
        </p:nvSpPr>
        <p:spPr>
          <a:xfrm>
            <a:off x="867130" y="1385896"/>
            <a:ext cx="6583540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</p:spTree>
    <p:extLst>
      <p:ext uri="{BB962C8B-B14F-4D97-AF65-F5344CB8AC3E}">
        <p14:creationId xmlns:p14="http://schemas.microsoft.com/office/powerpoint/2010/main" val="144829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BS 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A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486833" y="337377"/>
            <a:ext cx="8641771" cy="2193491"/>
          </a:xfrm>
          <a:prstGeom prst="roundRect">
            <a:avLst>
              <a:gd name="adj" fmla="val 3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>
              <a:solidFill>
                <a:srgbClr val="143261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 idx="4294967295"/>
          </p:nvPr>
        </p:nvSpPr>
        <p:spPr>
          <a:xfrm>
            <a:off x="867130" y="679310"/>
            <a:ext cx="7554383" cy="595727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GB" altLang="en-US" sz="40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Section divider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4294967295"/>
          </p:nvPr>
        </p:nvSpPr>
        <p:spPr>
          <a:xfrm>
            <a:off x="867130" y="1385896"/>
            <a:ext cx="6583540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  <p:pic>
        <p:nvPicPr>
          <p:cNvPr id="7" name="Picture 6" descr="Nationwide BS Logo CMYK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352" y="2074026"/>
            <a:ext cx="2422523" cy="8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5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BS 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 bwMode="auto">
          <a:xfrm>
            <a:off x="486833" y="337377"/>
            <a:ext cx="8641771" cy="2193491"/>
          </a:xfrm>
          <a:prstGeom prst="roundRect">
            <a:avLst>
              <a:gd name="adj" fmla="val 3231"/>
            </a:avLst>
          </a:prstGeom>
          <a:solidFill>
            <a:schemeClr val="bg1"/>
          </a:solidFill>
          <a:ln w="9525" cmpd="sng">
            <a:solidFill>
              <a:srgbClr val="004A8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>
              <a:solidFill>
                <a:srgbClr val="14326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idx="4294967295"/>
          </p:nvPr>
        </p:nvSpPr>
        <p:spPr>
          <a:xfrm>
            <a:off x="867130" y="679310"/>
            <a:ext cx="7554383" cy="595727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GB" altLang="en-US" sz="40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Section divider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4294967295"/>
          </p:nvPr>
        </p:nvSpPr>
        <p:spPr>
          <a:xfrm>
            <a:off x="867130" y="1385896"/>
            <a:ext cx="6583540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  <p:pic>
        <p:nvPicPr>
          <p:cNvPr id="9" name="Picture 8" descr="Nationwide BS Logo CMYK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352" y="2074026"/>
            <a:ext cx="2422523" cy="8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4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245D-204C-3046-B1FF-80A9CC062FAF}" type="datetimeFigureOut">
              <a:rPr lang="en-US" smtClean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A4987-E228-4949-89FA-A71A39C61D9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16202 PPT BASES examples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000" cy="6876000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6085" y="593725"/>
            <a:ext cx="10746316" cy="625475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836085" y="1600201"/>
            <a:ext cx="1074631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5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6202 PPT BASES examples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000" cy="6876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0" y="6504792"/>
            <a:ext cx="496597" cy="35320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defRPr/>
            </a:pPr>
            <a:fld id="{10A33068-7D23-EA41-9F03-B5AC583287ED}" type="slidenum">
              <a:rPr lang="en-GB" altLang="en-US" sz="1000" smtClean="0">
                <a:solidFill>
                  <a:srgbClr val="073876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‹#›</a:t>
            </a:fld>
            <a:endParaRPr lang="en-GB" altLang="en-US" sz="1000" dirty="0">
              <a:solidFill>
                <a:srgbClr val="073876"/>
              </a:solidFill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</p:spTree>
    <p:extLst>
      <p:ext uri="{BB962C8B-B14F-4D97-AF65-F5344CB8AC3E}">
        <p14:creationId xmlns:p14="http://schemas.microsoft.com/office/powerpoint/2010/main" val="579074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245D-204C-3046-B1FF-80A9CC062FAF}" type="datetimeFigureOut">
              <a:rPr lang="en-US" smtClean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A4987-E228-4949-89FA-A71A39C61D9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16202 PPT BASES examples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000" cy="6876000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36085" y="593725"/>
            <a:ext cx="10746316" cy="625475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836085" y="1600201"/>
            <a:ext cx="1074631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21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6202 PPT BASES examples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000" cy="6876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0" y="6504792"/>
            <a:ext cx="496597" cy="35320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defRPr/>
            </a:pPr>
            <a:fld id="{10A33068-7D23-EA41-9F03-B5AC583287ED}" type="slidenum">
              <a:rPr lang="en-GB" altLang="en-US" sz="1000" smtClean="0">
                <a:solidFill>
                  <a:srgbClr val="073876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‹#›</a:t>
            </a:fld>
            <a:endParaRPr lang="en-GB" altLang="en-US" sz="1000" dirty="0">
              <a:solidFill>
                <a:srgbClr val="073876"/>
              </a:solidFill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637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6084" y="699559"/>
            <a:ext cx="9414227" cy="553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084" y="1373189"/>
            <a:ext cx="9414227" cy="452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86DD4-6682-B448-9735-1CDDD2072AFE}" type="datetimeFigureOut">
              <a:rPr lang="en-US" smtClean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EA99C-8E18-B344-A3F3-AF84071AE6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2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2" r:id="rId2"/>
    <p:sldLayoutId id="2147483654" r:id="rId3"/>
  </p:sldLayoutIdLst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NBS Medium"/>
          <a:ea typeface="+mj-ea"/>
          <a:cs typeface="NBS Medium"/>
        </a:defRPr>
      </a:lvl1pPr>
    </p:titleStyle>
    <p:bodyStyle>
      <a:lvl1pPr marL="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NBS Light"/>
          <a:ea typeface="+mn-ea"/>
          <a:cs typeface="NBS Light"/>
        </a:defRPr>
      </a:lvl1pPr>
      <a:lvl2pPr marL="4572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6085" y="593725"/>
            <a:ext cx="10746316" cy="625475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085" y="1600201"/>
            <a:ext cx="1074631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A245D-204C-3046-B1FF-80A9CC062FAF}" type="datetimeFigureOut">
              <a:rPr lang="en-US" smtClean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A4987-E228-4949-89FA-A71A39C61D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44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5" r:id="rId2"/>
  </p:sldLayoutIdLst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NBS Medium"/>
          <a:ea typeface="+mj-ea"/>
          <a:cs typeface="NBS Medium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/>
        </a:buClr>
        <a:buSzPct val="120000"/>
        <a:buFont typeface="Arial"/>
        <a:buChar char="•"/>
        <a:defRPr sz="2800" b="0" i="0" kern="1200">
          <a:solidFill>
            <a:schemeClr val="accent6"/>
          </a:solidFill>
          <a:latin typeface="NBS Light"/>
          <a:ea typeface="+mn-ea"/>
          <a:cs typeface="NBS Light"/>
        </a:defRPr>
      </a:lvl1pPr>
      <a:lvl2pPr marL="800100" indent="-342900" algn="l" defTabSz="457200" rtl="0" eaLnBrk="1" latinLnBrk="0" hangingPunct="1">
        <a:spcBef>
          <a:spcPct val="20000"/>
        </a:spcBef>
        <a:buClr>
          <a:schemeClr val="tx2"/>
        </a:buClr>
        <a:buSzPct val="120000"/>
        <a:buFont typeface="Arial"/>
        <a:buChar char="•"/>
        <a:defRPr sz="2400" b="0" i="0" kern="1200">
          <a:solidFill>
            <a:srgbClr val="000000"/>
          </a:solidFill>
          <a:latin typeface="NBS Light"/>
          <a:ea typeface="+mn-ea"/>
          <a:cs typeface="NBS Light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rgbClr val="000000"/>
          </a:solidFill>
          <a:latin typeface="NBS Light"/>
          <a:ea typeface="+mn-ea"/>
          <a:cs typeface="NBS Light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rgbClr val="000000"/>
          </a:solidFill>
          <a:latin typeface="NBS Light"/>
          <a:ea typeface="+mn-ea"/>
          <a:cs typeface="NBS Light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rgbClr val="000000"/>
          </a:solidFill>
          <a:latin typeface="NBS Light"/>
          <a:ea typeface="+mn-ea"/>
          <a:cs typeface="NB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6085" y="593725"/>
            <a:ext cx="10746316" cy="625475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085" y="1600201"/>
            <a:ext cx="1074631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A245D-204C-3046-B1FF-80A9CC062FAF}" type="datetimeFigureOut">
              <a:rPr lang="en-US" smtClean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A4987-E228-4949-89FA-A71A39C61D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30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NBS Medium"/>
          <a:ea typeface="+mj-ea"/>
          <a:cs typeface="NBS Medium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/>
        </a:buClr>
        <a:buSzPct val="120000"/>
        <a:buFont typeface="Arial"/>
        <a:buChar char="•"/>
        <a:defRPr sz="2800" b="0" i="0" kern="1200">
          <a:solidFill>
            <a:schemeClr val="accent6"/>
          </a:solidFill>
          <a:latin typeface="NBS Light"/>
          <a:ea typeface="+mn-ea"/>
          <a:cs typeface="NBS Light"/>
        </a:defRPr>
      </a:lvl1pPr>
      <a:lvl2pPr marL="800100" indent="-342900" algn="l" defTabSz="457200" rtl="0" eaLnBrk="1" latinLnBrk="0" hangingPunct="1">
        <a:spcBef>
          <a:spcPct val="20000"/>
        </a:spcBef>
        <a:buClr>
          <a:schemeClr val="tx2"/>
        </a:buClr>
        <a:buSzPct val="120000"/>
        <a:buFont typeface="Arial"/>
        <a:buChar char="•"/>
        <a:defRPr sz="2400" b="0" i="0" kern="1200">
          <a:solidFill>
            <a:srgbClr val="000000"/>
          </a:solidFill>
          <a:latin typeface="NBS Light"/>
          <a:ea typeface="+mn-ea"/>
          <a:cs typeface="NBS Light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rgbClr val="000000"/>
          </a:solidFill>
          <a:latin typeface="NBS Light"/>
          <a:ea typeface="+mn-ea"/>
          <a:cs typeface="NBS Light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rgbClr val="000000"/>
          </a:solidFill>
          <a:latin typeface="NBS Light"/>
          <a:ea typeface="+mn-ea"/>
          <a:cs typeface="NBS Light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rgbClr val="000000"/>
          </a:solidFill>
          <a:latin typeface="NBS Light"/>
          <a:ea typeface="+mn-ea"/>
          <a:cs typeface="NB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5D1071-3ED6-4880-A372-C3AA3B1B1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17763FB-7B5E-461F-AA41-761DB44C4ED4}"/>
              </a:ext>
            </a:extLst>
          </p:cNvPr>
          <p:cNvSpPr txBox="1">
            <a:spLocks/>
          </p:cNvSpPr>
          <p:nvPr/>
        </p:nvSpPr>
        <p:spPr>
          <a:xfrm>
            <a:off x="751508" y="352632"/>
            <a:ext cx="11873345" cy="1733735"/>
          </a:xfrm>
          <a:prstGeom prst="rect">
            <a:avLst/>
          </a:prstGeom>
          <a:noFill/>
        </p:spPr>
        <p:txBody>
          <a:bodyPr vert="horz" lIns="0" tIns="0" rIns="91440" bIns="0" rtlCol="0" anchor="t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NBS Medium"/>
                <a:ea typeface="+mj-ea"/>
                <a:cs typeface="NBS Medium"/>
              </a:defRPr>
            </a:lvl1pPr>
          </a:lstStyle>
          <a:p>
            <a:pPr algn="ctr"/>
            <a:r>
              <a:rPr lang="en-GB" altLang="en-US" sz="54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Lessons from </a:t>
            </a:r>
          </a:p>
          <a:p>
            <a:pPr algn="ctr"/>
            <a:r>
              <a:rPr lang="en-GB" altLang="en-US" sz="54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new ways of working </a:t>
            </a:r>
          </a:p>
          <a:p>
            <a:pPr algn="ctr"/>
            <a:r>
              <a:rPr lang="en-GB" altLang="en-US" sz="54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outside of IT</a:t>
            </a:r>
            <a:r>
              <a:rPr lang="en-GB" altLang="en-US" sz="24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br>
              <a:rPr lang="en-GB" altLang="en-US" sz="20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endParaRPr lang="en-GB" sz="2000" dirty="0">
              <a:solidFill>
                <a:schemeClr val="accent6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874A8AD-C55B-4A85-80E7-48CEA241F8F9}"/>
              </a:ext>
            </a:extLst>
          </p:cNvPr>
          <p:cNvSpPr txBox="1">
            <a:spLocks/>
          </p:cNvSpPr>
          <p:nvPr/>
        </p:nvSpPr>
        <p:spPr>
          <a:xfrm>
            <a:off x="2480962" y="3619157"/>
            <a:ext cx="3136065" cy="1698170"/>
          </a:xfrm>
          <a:prstGeom prst="rect">
            <a:avLst/>
          </a:prstGeom>
        </p:spPr>
        <p:txBody>
          <a:bodyPr vert="horz" lIns="0" tIns="0" rIns="91440" bIns="0" rtlCol="0" anchor="t">
            <a:normAutofit fontScale="97500"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NBS Medium"/>
                <a:ea typeface="+mj-ea"/>
                <a:cs typeface="NBS Medium"/>
              </a:defRPr>
            </a:lvl1pPr>
          </a:lstStyle>
          <a:p>
            <a:endParaRPr lang="en-GB" altLang="en-US" dirty="0">
              <a:solidFill>
                <a:schemeClr val="accent6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endParaRPr lang="en-GB" dirty="0">
              <a:solidFill>
                <a:schemeClr val="accent6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3168C5-E681-468E-B97C-5B677BEFCA3C}"/>
              </a:ext>
            </a:extLst>
          </p:cNvPr>
          <p:cNvSpPr txBox="1">
            <a:spLocks/>
          </p:cNvSpPr>
          <p:nvPr/>
        </p:nvSpPr>
        <p:spPr>
          <a:xfrm>
            <a:off x="318655" y="5192453"/>
            <a:ext cx="11873345" cy="1733735"/>
          </a:xfrm>
          <a:prstGeom prst="rect">
            <a:avLst/>
          </a:prstGeom>
          <a:noFill/>
        </p:spPr>
        <p:txBody>
          <a:bodyPr vert="horz" lIns="0" tIns="0" rIns="91440" bIns="0" rtlCol="0" anchor="t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NBS Medium"/>
                <a:ea typeface="+mj-ea"/>
                <a:cs typeface="NBS Medium"/>
              </a:defRPr>
            </a:lvl1pPr>
          </a:lstStyle>
          <a:p>
            <a:r>
              <a:rPr lang="en-GB" altLang="en-US" sz="36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Ellie Taylor</a:t>
            </a:r>
          </a:p>
          <a:p>
            <a:r>
              <a:rPr lang="en-GB" altLang="en-US" sz="36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Nationwide Building Society</a:t>
            </a:r>
          </a:p>
          <a:p>
            <a:r>
              <a:rPr lang="en-GB" altLang="en-US" sz="3600" baseline="300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?</a:t>
            </a:r>
            <a:r>
              <a:rPr lang="en-GB" altLang="en-US" sz="3600" baseline="30000" dirty="0" err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</a:t>
            </a:r>
            <a:r>
              <a:rPr lang="en-GB" altLang="en-US" sz="36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June 2020</a:t>
            </a:r>
            <a:br>
              <a:rPr lang="en-GB" altLang="en-US" sz="20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endParaRPr lang="en-GB" sz="2000" dirty="0">
              <a:solidFill>
                <a:schemeClr val="accent6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453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70BBB3-CE69-4012-96F6-0417B1B7C1E8}"/>
              </a:ext>
            </a:extLst>
          </p:cNvPr>
          <p:cNvSpPr txBox="1"/>
          <p:nvPr/>
        </p:nvSpPr>
        <p:spPr>
          <a:xfrm>
            <a:off x="795338" y="544657"/>
            <a:ext cx="10870189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4A8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POWER OF THE TEAM </a:t>
            </a:r>
          </a:p>
          <a:p>
            <a:pPr marL="720725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7825">
              <a:buClr>
                <a:schemeClr val="tx2"/>
              </a:buClr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Our unit of change is an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AUDIT</a:t>
            </a:r>
          </a:p>
          <a:p>
            <a:pPr marL="377825">
              <a:buClr>
                <a:schemeClr val="tx2"/>
              </a:buClr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7825">
              <a:buClr>
                <a:schemeClr val="tx2"/>
              </a:buClr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Method of delivery is through a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b="1" dirty="0">
                <a:solidFill>
                  <a:srgbClr val="004A8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CHALLENGE</a:t>
            </a:r>
          </a:p>
          <a:p>
            <a:pPr marL="720725" indent="-360363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we do cannot change</a:t>
            </a:r>
          </a:p>
          <a:p>
            <a:pPr marL="720725" indent="-360363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we do it can</a:t>
            </a:r>
          </a:p>
          <a:p>
            <a:pPr marL="720725" indent="-360363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tx2"/>
              </a:buClr>
            </a:pPr>
            <a:r>
              <a:rPr lang="en-GB" sz="2400" b="1" dirty="0">
                <a:solidFill>
                  <a:srgbClr val="004A8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OPPORTUNITY</a:t>
            </a:r>
          </a:p>
          <a:p>
            <a:pPr marL="720725" indent="-360363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Knowledge workers, so….</a:t>
            </a:r>
          </a:p>
          <a:p>
            <a:pPr marL="720725" indent="-360363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Pivot to teams with autonomy, mastery and purpose (Dan Pink, Drive)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BD3F1-BF32-4A6E-90B3-CF319CA8A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509" y="707757"/>
            <a:ext cx="2175164" cy="207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5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70BBB3-CE69-4012-96F6-0417B1B7C1E8}"/>
              </a:ext>
            </a:extLst>
          </p:cNvPr>
          <p:cNvSpPr txBox="1"/>
          <p:nvPr/>
        </p:nvSpPr>
        <p:spPr>
          <a:xfrm>
            <a:off x="670645" y="530803"/>
            <a:ext cx="10925609" cy="669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4A8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LEADERSHIP IS KEY TO EFFECTIVE TEAM WORKING</a:t>
            </a: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Main priorities of leaders:</a:t>
            </a:r>
          </a:p>
          <a:p>
            <a:endParaRPr lang="en-GB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2913" lvl="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2600" b="1" dirty="0">
                <a:latin typeface="Arial" panose="020B0604020202020204" pitchFamily="34" charset="0"/>
                <a:cs typeface="Arial" panose="020B0604020202020204" pitchFamily="34" charset="0"/>
              </a:rPr>
              <a:t>Design the Teams </a:t>
            </a: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- focus on them being longer lived</a:t>
            </a:r>
          </a:p>
          <a:p>
            <a:pPr marL="442913" lvl="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2913" lvl="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2600" b="1" dirty="0">
                <a:latin typeface="Arial" panose="020B0604020202020204" pitchFamily="34" charset="0"/>
                <a:cs typeface="Arial" panose="020B0604020202020204" pitchFamily="34" charset="0"/>
              </a:rPr>
              <a:t>Prioritisation</a:t>
            </a: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 - pipeline of work for the Teams </a:t>
            </a:r>
          </a:p>
          <a:p>
            <a:pPr marL="442913" lvl="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2913" lvl="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2600" b="1" dirty="0">
                <a:latin typeface="Arial" panose="020B0604020202020204" pitchFamily="34" charset="0"/>
                <a:cs typeface="Arial" panose="020B0604020202020204" pitchFamily="34" charset="0"/>
              </a:rPr>
              <a:t>Limit work in progress </a:t>
            </a: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- allow focus</a:t>
            </a:r>
          </a:p>
          <a:p>
            <a:pPr marL="442913" lvl="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2913" lvl="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2600" b="1" dirty="0">
                <a:latin typeface="Arial" panose="020B0604020202020204" pitchFamily="34" charset="0"/>
                <a:cs typeface="Arial" panose="020B0604020202020204" pitchFamily="34" charset="0"/>
              </a:rPr>
              <a:t>Set the intent </a:t>
            </a: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- agree the scope and empower the teams, stop commanding </a:t>
            </a: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This is hard – behavioural change</a:t>
            </a:r>
          </a:p>
          <a:p>
            <a:pPr algn="ctr"/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Sufficient time and energy needed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785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5492E69-A960-441F-B8F8-E7DD6B4BD2E4}"/>
              </a:ext>
            </a:extLst>
          </p:cNvPr>
          <p:cNvGrpSpPr/>
          <p:nvPr/>
        </p:nvGrpSpPr>
        <p:grpSpPr>
          <a:xfrm>
            <a:off x="8082637" y="2001046"/>
            <a:ext cx="3430490" cy="2934586"/>
            <a:chOff x="7653146" y="2001046"/>
            <a:chExt cx="3430490" cy="29345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48D2E00-B6E6-4DE6-85F3-507D7D0524EA}"/>
                </a:ext>
              </a:extLst>
            </p:cNvPr>
            <p:cNvSpPr/>
            <p:nvPr/>
          </p:nvSpPr>
          <p:spPr>
            <a:xfrm>
              <a:off x="7653146" y="2001046"/>
              <a:ext cx="3430490" cy="2934586"/>
            </a:xfrm>
            <a:prstGeom prst="rect">
              <a:avLst/>
            </a:prstGeom>
            <a:solidFill>
              <a:srgbClr val="82AED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1" descr="image001">
              <a:extLst>
                <a:ext uri="{FF2B5EF4-FFF2-40B4-BE49-F238E27FC236}">
                  <a16:creationId xmlns:a16="http://schemas.microsoft.com/office/drawing/2014/main" id="{5CA22113-5311-4993-B087-60E43351EA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711" y="2143895"/>
              <a:ext cx="3115359" cy="2648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EFDBAD0-9281-4B70-9CB0-A9C62668227C}"/>
              </a:ext>
            </a:extLst>
          </p:cNvPr>
          <p:cNvSpPr/>
          <p:nvPr/>
        </p:nvSpPr>
        <p:spPr>
          <a:xfrm>
            <a:off x="538596" y="465488"/>
            <a:ext cx="8865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004A8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HOW: CHANGING OUR WAYS OF WORKING?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E5D80-2B0A-4412-9DEB-3F8C7E510405}"/>
              </a:ext>
            </a:extLst>
          </p:cNvPr>
          <p:cNvSpPr txBox="1"/>
          <p:nvPr/>
        </p:nvSpPr>
        <p:spPr>
          <a:xfrm>
            <a:off x="885728" y="1356966"/>
            <a:ext cx="6813520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OUR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Mostly complex work, some 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Unknowns impact the work we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AND, we deliver using teams…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SCRUM AN OBVIOUS CHOICE</a:t>
            </a:r>
          </a:p>
          <a:p>
            <a:endParaRPr lang="en-GB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Framework to build high performing teams (incl. team of 1)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Enforced inspect and adapt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Visualise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Continuous collaboration &amp;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634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70BBB3-CE69-4012-96F6-0417B1B7C1E8}"/>
              </a:ext>
            </a:extLst>
          </p:cNvPr>
          <p:cNvSpPr txBox="1"/>
          <p:nvPr/>
        </p:nvSpPr>
        <p:spPr>
          <a:xfrm>
            <a:off x="448975" y="498812"/>
            <a:ext cx="1116113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081088" indent="-720725"/>
            <a:r>
              <a:rPr lang="en-GB" sz="2800" b="1" dirty="0"/>
              <a:t>WHAT’S HELPFUL?</a:t>
            </a:r>
            <a:endParaRPr lang="en-GB" sz="2800" dirty="0"/>
          </a:p>
          <a:p>
            <a:pPr marL="720725" indent="-360363" defTabSz="98425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2400" b="1" dirty="0"/>
          </a:p>
          <a:p>
            <a:pPr marL="720725" indent="-360363" defTabSz="9842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3 ROLES</a:t>
            </a:r>
          </a:p>
          <a:p>
            <a:pPr marL="720725" indent="-360363" defTabSz="98425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900" dirty="0"/>
          </a:p>
          <a:p>
            <a:pPr marL="720725" indent="-360363" defTabSz="9842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4 EVENTS: </a:t>
            </a:r>
            <a:r>
              <a:rPr lang="en-GB" sz="2400" dirty="0"/>
              <a:t>Not all viewed as useful at the beginning</a:t>
            </a:r>
          </a:p>
          <a:p>
            <a:pPr marL="720725" indent="-360363" defTabSz="98425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900" dirty="0"/>
          </a:p>
          <a:p>
            <a:pPr marL="720725" indent="-360363" defTabSz="9842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SIZING: </a:t>
            </a:r>
            <a:r>
              <a:rPr lang="en-GB" sz="2400" dirty="0"/>
              <a:t>Breaking down tasks to half a day/day, no bigger</a:t>
            </a:r>
          </a:p>
          <a:p>
            <a:pPr marL="720725" indent="-360363" defTabSz="98425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900" dirty="0"/>
          </a:p>
          <a:p>
            <a:pPr marL="720725" indent="-360363" defTabSz="9842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PLANNING</a:t>
            </a:r>
            <a:r>
              <a:rPr lang="en-GB" sz="2400" dirty="0"/>
              <a:t>: Happy path, very tricky with auditors</a:t>
            </a:r>
          </a:p>
          <a:p>
            <a:pPr marL="720725" indent="-360363" defTabSz="98425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900" dirty="0"/>
          </a:p>
          <a:p>
            <a:pPr marL="720725" indent="-360363" defTabSz="9842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VISUALISATION</a:t>
            </a:r>
            <a:r>
              <a:rPr lang="en-GB" sz="2400" dirty="0"/>
              <a:t>: Physical whiteboard as default, electronic as last resort</a:t>
            </a:r>
          </a:p>
          <a:p>
            <a:pPr marL="720725" indent="-360363" defTabSz="98425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900" dirty="0"/>
          </a:p>
          <a:p>
            <a:pPr marL="720725" indent="-360363" defTabSz="9842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CO-LOCATE WITH BUSINESS</a:t>
            </a:r>
            <a:r>
              <a:rPr lang="en-GB" sz="2400" dirty="0"/>
              <a:t>: They love it!</a:t>
            </a:r>
          </a:p>
          <a:p>
            <a:pPr marL="720725" indent="-360363" defTabSz="98425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900" dirty="0"/>
          </a:p>
          <a:p>
            <a:pPr marL="720725" indent="-360363" defTabSz="9842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AGILE COACH: </a:t>
            </a:r>
            <a:r>
              <a:rPr lang="en-GB" sz="2400" dirty="0"/>
              <a:t>with knowledge of agile outside of IT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645D8E-8627-47E6-895C-9FE4B63B3E20}"/>
              </a:ext>
            </a:extLst>
          </p:cNvPr>
          <p:cNvSpPr txBox="1"/>
          <p:nvPr/>
        </p:nvSpPr>
        <p:spPr>
          <a:xfrm>
            <a:off x="723250" y="498812"/>
            <a:ext cx="54298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CONTEXT: USING SCRUM IN AUDIT </a:t>
            </a:r>
          </a:p>
          <a:p>
            <a:endParaRPr lang="en-GB" dirty="0"/>
          </a:p>
        </p:txBody>
      </p:sp>
      <p:pic>
        <p:nvPicPr>
          <p:cNvPr id="6" name="Graphic 5" descr="Star">
            <a:extLst>
              <a:ext uri="{FF2B5EF4-FFF2-40B4-BE49-F238E27FC236}">
                <a16:creationId xmlns:a16="http://schemas.microsoft.com/office/drawing/2014/main" id="{C8DEA07C-78EC-4D35-8761-A6367EB9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1012" y="1135929"/>
            <a:ext cx="1898217" cy="1898217"/>
          </a:xfrm>
          <a:prstGeom prst="rect">
            <a:avLst/>
          </a:prstGeom>
          <a:effectLst>
            <a:glow rad="127000">
              <a:schemeClr val="accent3">
                <a:lumMod val="40000"/>
                <a:lumOff val="60000"/>
              </a:schemeClr>
            </a:glow>
            <a:outerShdw blurRad="342900"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42391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70BBB3-CE69-4012-96F6-0417B1B7C1E8}"/>
              </a:ext>
            </a:extLst>
          </p:cNvPr>
          <p:cNvSpPr txBox="1"/>
          <p:nvPr/>
        </p:nvSpPr>
        <p:spPr>
          <a:xfrm>
            <a:off x="448975" y="498812"/>
            <a:ext cx="11161134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623888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900" b="1" dirty="0"/>
          </a:p>
          <a:p>
            <a:pPr marL="280988">
              <a:buClr>
                <a:schemeClr val="tx2"/>
              </a:buClr>
            </a:pPr>
            <a:r>
              <a:rPr lang="en-GB" sz="2800" b="1" dirty="0"/>
              <a:t>AND WHAT’S NOT HELPFUL?</a:t>
            </a:r>
          </a:p>
          <a:p>
            <a:pPr marL="623888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2400" b="1" dirty="0"/>
          </a:p>
          <a:p>
            <a:pPr marL="623888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JARGON</a:t>
            </a:r>
            <a:r>
              <a:rPr lang="en-GB" sz="2400" dirty="0"/>
              <a:t>: ceremonies, user stories, t-shirt sizing, planning poker…</a:t>
            </a:r>
          </a:p>
          <a:p>
            <a:pPr marL="623888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900" dirty="0"/>
          </a:p>
          <a:p>
            <a:pPr marL="623888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FULL-TIME SCRUM MASTER</a:t>
            </a:r>
            <a:r>
              <a:rPr lang="en-GB" sz="2400" dirty="0"/>
              <a:t>:  teams cannot sustain it</a:t>
            </a:r>
          </a:p>
          <a:p>
            <a:pPr marL="623888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900" dirty="0"/>
          </a:p>
          <a:p>
            <a:pPr marL="623888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CROSS-FUNCTIONAL TEAM</a:t>
            </a:r>
            <a:r>
              <a:rPr lang="en-GB" sz="2400" dirty="0"/>
              <a:t>: within audit yes, but across business no</a:t>
            </a:r>
          </a:p>
          <a:p>
            <a:pPr marL="623888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900" dirty="0"/>
          </a:p>
          <a:p>
            <a:pPr marL="623888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INTERNAL AND EXTERNAL EVENTS</a:t>
            </a:r>
            <a:r>
              <a:rPr lang="en-GB" sz="2400" dirty="0"/>
              <a:t>: don’t invite business to all events</a:t>
            </a:r>
          </a:p>
          <a:p>
            <a:pPr marL="623888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900" dirty="0"/>
          </a:p>
          <a:p>
            <a:pPr marL="623888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ESTIMATION OF TIME:</a:t>
            </a:r>
            <a:r>
              <a:rPr lang="en-GB" sz="2400" dirty="0"/>
              <a:t> – “</a:t>
            </a:r>
            <a:r>
              <a:rPr lang="en-GB" sz="2400" i="1" dirty="0"/>
              <a:t>There or there about</a:t>
            </a:r>
            <a:r>
              <a:rPr lang="en-GB" sz="2400" dirty="0"/>
              <a:t>”</a:t>
            </a:r>
          </a:p>
          <a:p>
            <a:pPr marL="623888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900" dirty="0"/>
          </a:p>
          <a:p>
            <a:pPr marL="623888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n-GB" sz="24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645D8E-8627-47E6-895C-9FE4B63B3E20}"/>
              </a:ext>
            </a:extLst>
          </p:cNvPr>
          <p:cNvSpPr txBox="1"/>
          <p:nvPr/>
        </p:nvSpPr>
        <p:spPr>
          <a:xfrm>
            <a:off x="723250" y="498812"/>
            <a:ext cx="5429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CONTEXT: USING SCRUM IN AUDIT </a:t>
            </a:r>
            <a:endParaRPr lang="en-GB" dirty="0"/>
          </a:p>
        </p:txBody>
      </p:sp>
      <p:pic>
        <p:nvPicPr>
          <p:cNvPr id="7" name="Graphic 6" descr="Forbidden">
            <a:extLst>
              <a:ext uri="{FF2B5EF4-FFF2-40B4-BE49-F238E27FC236}">
                <a16:creationId xmlns:a16="http://schemas.microsoft.com/office/drawing/2014/main" id="{09FE1B65-60E5-43E9-A5D8-6F8E77CD4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0533" y="760422"/>
            <a:ext cx="1898217" cy="189821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5067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70BBB3-CE69-4012-96F6-0417B1B7C1E8}"/>
              </a:ext>
            </a:extLst>
          </p:cNvPr>
          <p:cNvSpPr txBox="1"/>
          <p:nvPr/>
        </p:nvSpPr>
        <p:spPr>
          <a:xfrm>
            <a:off x="703510" y="555068"/>
            <a:ext cx="1052882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WHAT’S THE MOST IMPORTANT THING WE’VE LEARNED?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78A1189-77BC-43C5-A9DE-DA46E67524AD}"/>
              </a:ext>
            </a:extLst>
          </p:cNvPr>
          <p:cNvSpPr/>
          <p:nvPr/>
        </p:nvSpPr>
        <p:spPr>
          <a:xfrm>
            <a:off x="825960" y="1544019"/>
            <a:ext cx="10528823" cy="1929427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8306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687F1-17E3-4505-BE41-DF125BEEA14E}"/>
              </a:ext>
            </a:extLst>
          </p:cNvPr>
          <p:cNvSpPr txBox="1"/>
          <p:nvPr/>
        </p:nvSpPr>
        <p:spPr>
          <a:xfrm>
            <a:off x="2909445" y="1723483"/>
            <a:ext cx="640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B050"/>
                </a:solidFill>
              </a:rPr>
              <a:t>FOLLOW THE RULES</a:t>
            </a:r>
          </a:p>
          <a:p>
            <a:pPr algn="ctr"/>
            <a:r>
              <a:rPr lang="en-GB" sz="3200" b="1" dirty="0">
                <a:solidFill>
                  <a:schemeClr val="bg1"/>
                </a:solidFill>
              </a:rPr>
              <a:t>BREAK THE RULES</a:t>
            </a:r>
          </a:p>
          <a:p>
            <a:pPr algn="ctr"/>
            <a:r>
              <a:rPr lang="en-GB" sz="3200" b="1" dirty="0">
                <a:solidFill>
                  <a:srgbClr val="FF0000"/>
                </a:solidFill>
              </a:rPr>
              <a:t>TRANSCEND (MAKE) THE RULES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7A7BF-DE31-4F67-AC46-304778EBC825}"/>
              </a:ext>
            </a:extLst>
          </p:cNvPr>
          <p:cNvSpPr txBox="1"/>
          <p:nvPr/>
        </p:nvSpPr>
        <p:spPr>
          <a:xfrm>
            <a:off x="703510" y="3991374"/>
            <a:ext cx="10784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87525" indent="-285750"/>
            <a:r>
              <a:rPr lang="en-GB" sz="2400" b="1" dirty="0">
                <a:solidFill>
                  <a:srgbClr val="FF0000"/>
                </a:solidFill>
              </a:rPr>
              <a:t>REMEMBER</a:t>
            </a:r>
            <a:r>
              <a:rPr lang="en-GB" sz="2400" b="1" dirty="0"/>
              <a:t>:</a:t>
            </a:r>
          </a:p>
          <a:p>
            <a:pPr marL="1787525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Context is the thing</a:t>
            </a:r>
          </a:p>
          <a:p>
            <a:pPr marL="1787525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It will stick if you adapt for your context</a:t>
            </a:r>
          </a:p>
          <a:p>
            <a:pPr marL="1787525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If something doesn’t work ditch it. </a:t>
            </a:r>
          </a:p>
        </p:txBody>
      </p:sp>
    </p:spTree>
    <p:extLst>
      <p:ext uri="{BB962C8B-B14F-4D97-AF65-F5344CB8AC3E}">
        <p14:creationId xmlns:p14="http://schemas.microsoft.com/office/powerpoint/2010/main" val="3965418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F9A04E-EE0D-4B8B-A935-3BC60AFED866}"/>
              </a:ext>
            </a:extLst>
          </p:cNvPr>
          <p:cNvSpPr/>
          <p:nvPr/>
        </p:nvSpPr>
        <p:spPr>
          <a:xfrm>
            <a:off x="5440729" y="1158509"/>
            <a:ext cx="6152259" cy="45409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1DD37-493D-4456-BA7C-0496987E8907}"/>
              </a:ext>
            </a:extLst>
          </p:cNvPr>
          <p:cNvSpPr txBox="1">
            <a:spLocks/>
          </p:cNvSpPr>
          <p:nvPr/>
        </p:nvSpPr>
        <p:spPr>
          <a:xfrm>
            <a:off x="816105" y="537887"/>
            <a:ext cx="7283194" cy="4617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2400" b="1" dirty="0">
                <a:solidFill>
                  <a:srgbClr val="004A8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LATEST IMPROVEMENTS - </a:t>
            </a:r>
            <a:r>
              <a:rPr kumimoji="0" lang="en-GB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4A8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Rolling Wave Planning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785DEC-E80F-4A48-88B4-2403D2A0762A}"/>
              </a:ext>
            </a:extLst>
          </p:cNvPr>
          <p:cNvSpPr txBox="1"/>
          <p:nvPr/>
        </p:nvSpPr>
        <p:spPr>
          <a:xfrm>
            <a:off x="858087" y="1314388"/>
            <a:ext cx="4344849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Annual Plan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 dirty="0">
              <a:ln>
                <a:noFill/>
              </a:ln>
              <a:solidFill>
                <a:srgbClr val="ED1C2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×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Takes many months to create and baseline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×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×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 out of date the day it’s published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×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×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Cottage industry to manage and apply change control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A584D-972B-4715-8ED6-8DDEC2E278C7}"/>
              </a:ext>
            </a:extLst>
          </p:cNvPr>
          <p:cNvSpPr txBox="1"/>
          <p:nvPr/>
        </p:nvSpPr>
        <p:spPr>
          <a:xfrm>
            <a:off x="599013" y="4446901"/>
            <a:ext cx="4603924" cy="954107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AGAIN, IT’S THE MINDSET</a:t>
            </a:r>
            <a:r>
              <a:rPr kumimoji="0" lang="en-GB" sz="20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SHIFT THAT’S THE HARDEST PART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FCB5F-5B0A-4641-B48C-BDE9EF577C43}"/>
              </a:ext>
            </a:extLst>
          </p:cNvPr>
          <p:cNvSpPr txBox="1"/>
          <p:nvPr/>
        </p:nvSpPr>
        <p:spPr>
          <a:xfrm>
            <a:off x="5624323" y="1314388"/>
            <a:ext cx="596866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Rolling Wave Plan</a:t>
            </a:r>
            <a:br>
              <a:rPr kumimoji="0" lang="en-GB" sz="800" b="1" i="0" u="none" strike="noStrike" kern="1200" cap="none" spc="0" normalizeH="0" baseline="0" noProof="0" dirty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kumimoji="0" lang="en-GB" sz="800" b="1" i="0" u="none" strike="noStrike" kern="1200" cap="none" spc="0" normalizeH="0" baseline="0" noProof="0" dirty="0">
              <a:ln>
                <a:noFill/>
              </a:ln>
              <a:solidFill>
                <a:srgbClr val="ED1C2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4A8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Quick to create and based on placeholders. Make it visible and easy to update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4A8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4A8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Continuous prioritisation, with greater certainty towards current Quarter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4A8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4A8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Annual view good enough to ensure skills match and recruitment strategy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4A8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4A8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Formally reviewed each quarter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4A8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4A8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Save a huge amount of effort and embrace a little uncertainty &amp; adaptive capacity!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4A8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9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465DE-3AF5-4F51-AB0C-91F9F7EE0D01}"/>
              </a:ext>
            </a:extLst>
          </p:cNvPr>
          <p:cNvSpPr txBox="1">
            <a:spLocks/>
          </p:cNvSpPr>
          <p:nvPr/>
        </p:nvSpPr>
        <p:spPr>
          <a:xfrm>
            <a:off x="2121099" y="4828677"/>
            <a:ext cx="6513095" cy="2069430"/>
          </a:xfrm>
          <a:prstGeom prst="rect">
            <a:avLst/>
          </a:prstGeom>
          <a:noFill/>
        </p:spPr>
        <p:txBody>
          <a:bodyPr vert="horz" lIns="0" tIns="0" rIns="91440" bIns="0" rtlCol="0" anchor="t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NBS Medium"/>
                <a:ea typeface="+mj-ea"/>
                <a:cs typeface="NBS Medium"/>
              </a:defRPr>
            </a:lvl1pPr>
          </a:lstStyle>
          <a:p>
            <a:pPr algn="ctr"/>
            <a:br>
              <a:rPr lang="en-GB" altLang="en-US" dirty="0">
                <a:solidFill>
                  <a:schemeClr val="bg1"/>
                </a:solidFill>
                <a:latin typeface="NBS Medium" panose="020B0603030303020204" pitchFamily="34" charset="0"/>
                <a:ea typeface="ＭＳ Ｐゴシック" panose="020B0600070205080204" pitchFamily="34" charset="-128"/>
              </a:rPr>
            </a:br>
            <a:r>
              <a:rPr lang="en-GB" altLang="en-US" dirty="0">
                <a:solidFill>
                  <a:srgbClr val="004A8F"/>
                </a:solidFill>
                <a:latin typeface="NBS Medium" panose="020B0603030303020204" pitchFamily="34" charset="0"/>
                <a:ea typeface="ＭＳ Ｐゴシック" panose="020B0600070205080204" pitchFamily="34" charset="-128"/>
              </a:rPr>
              <a:t>Please stay in touch: eleanor.taylor@nationwide.co.uk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91DA74-8EDC-432C-99F0-8745D33A28CD}"/>
              </a:ext>
            </a:extLst>
          </p:cNvPr>
          <p:cNvSpPr txBox="1">
            <a:spLocks/>
          </p:cNvSpPr>
          <p:nvPr/>
        </p:nvSpPr>
        <p:spPr>
          <a:xfrm>
            <a:off x="1133065" y="1077215"/>
            <a:ext cx="3974901" cy="13568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chemeClr val="accent6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Your thoughts, </a:t>
            </a:r>
          </a:p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chemeClr val="accent6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feedback or questions?</a:t>
            </a:r>
          </a:p>
        </p:txBody>
      </p:sp>
    </p:spTree>
    <p:extLst>
      <p:ext uri="{BB962C8B-B14F-4D97-AF65-F5344CB8AC3E}">
        <p14:creationId xmlns:p14="http://schemas.microsoft.com/office/powerpoint/2010/main" val="429125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113012-6BAF-479E-9E72-E38AB1BAE65F}"/>
              </a:ext>
            </a:extLst>
          </p:cNvPr>
          <p:cNvSpPr/>
          <p:nvPr/>
        </p:nvSpPr>
        <p:spPr>
          <a:xfrm>
            <a:off x="577516" y="435429"/>
            <a:ext cx="5721685" cy="5529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E2FD80-999A-45E7-860E-205137FAE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84753" y="449943"/>
            <a:ext cx="5261815" cy="281940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553EE24-2C7A-487D-9228-2ED35C71E895}"/>
              </a:ext>
            </a:extLst>
          </p:cNvPr>
          <p:cNvSpPr txBox="1">
            <a:spLocks/>
          </p:cNvSpPr>
          <p:nvPr/>
        </p:nvSpPr>
        <p:spPr>
          <a:xfrm>
            <a:off x="786063" y="1066334"/>
            <a:ext cx="5283661" cy="519611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4A8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80 auditors, broadly aligned to business portfolios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Char char="•"/>
              <a:tabLst/>
              <a:defRPr/>
            </a:pP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4A8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4A8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Majority located with business in Swindon, sub offices in other locations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Char char="•"/>
              <a:tabLst/>
              <a:defRPr/>
            </a:pP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4A8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4A8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Small teams, average lead time 12-16 weeks per audit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None/>
              <a:tabLst/>
              <a:defRPr/>
            </a:pPr>
            <a:endParaRPr kumimoji="0" lang="en-GB" sz="700" b="0" i="0" u="none" strike="noStrike" kern="1200" cap="none" spc="0" normalizeH="0" baseline="0" noProof="0" dirty="0">
              <a:ln>
                <a:noFill/>
              </a:ln>
              <a:solidFill>
                <a:srgbClr val="004A8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4A8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Traditional hierarchy, standard linear methodology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Char char="•"/>
              <a:tabLst/>
              <a:defRPr/>
            </a:pP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4A8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Char char="•"/>
              <a:tabLst/>
              <a:defRPr/>
            </a:pPr>
            <a:endParaRPr kumimoji="0" lang="en-GB" sz="700" b="0" i="0" u="none" strike="noStrike" kern="1200" cap="none" spc="0" normalizeH="0" baseline="0" noProof="0" dirty="0">
              <a:ln>
                <a:noFill/>
              </a:ln>
              <a:solidFill>
                <a:srgbClr val="004A8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4A8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Motivated individuals willing to embrace change and innovation – not to be underestimated!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Char char="•"/>
              <a:tabLst/>
              <a:defRPr/>
            </a:pP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4A8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None/>
              <a:tabLst/>
              <a:defRPr/>
            </a:pP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4A8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4A8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Taken 2 years months, but all audits are using new ways of working in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4A8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som</a:t>
            </a:r>
            <a:r>
              <a:rPr lang="en-GB" sz="1800" dirty="0">
                <a:solidFill>
                  <a:srgbClr val="004A8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 form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4A8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None/>
              <a:tabLst/>
              <a:defRPr/>
            </a:pP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Char char="•"/>
              <a:tabLst/>
              <a:defRPr/>
            </a:pP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Char char="•"/>
              <a:tabLst/>
              <a:defRPr/>
            </a:pP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AEFA85-79A9-442D-A40D-E0F7A21AE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4754" y="3338283"/>
            <a:ext cx="5261813" cy="262708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A53975-881C-45CE-BCFE-4F72C7886537}"/>
              </a:ext>
            </a:extLst>
          </p:cNvPr>
          <p:cNvSpPr txBox="1"/>
          <p:nvPr/>
        </p:nvSpPr>
        <p:spPr>
          <a:xfrm>
            <a:off x="763783" y="485816"/>
            <a:ext cx="5633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OUR CONTEXT – fertile ground!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855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70BBB3-CE69-4012-96F6-0417B1B7C1E8}"/>
              </a:ext>
            </a:extLst>
          </p:cNvPr>
          <p:cNvSpPr txBox="1"/>
          <p:nvPr/>
        </p:nvSpPr>
        <p:spPr>
          <a:xfrm>
            <a:off x="4466964" y="2976495"/>
            <a:ext cx="4138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HOW DID WE DO IT?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11687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70BBB3-CE69-4012-96F6-0417B1B7C1E8}"/>
              </a:ext>
            </a:extLst>
          </p:cNvPr>
          <p:cNvSpPr txBox="1"/>
          <p:nvPr/>
        </p:nvSpPr>
        <p:spPr>
          <a:xfrm>
            <a:off x="5193792" y="430389"/>
            <a:ext cx="6501383" cy="5555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THE WHY: REASONS FOR CHANGE</a:t>
            </a:r>
          </a:p>
          <a:p>
            <a:endParaRPr lang="en-GB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4A8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Grow Internal Audit’s relevance as a function</a:t>
            </a:r>
          </a:p>
          <a:p>
            <a:pPr marL="171450" indent="-1714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GB" sz="1700" dirty="0">
              <a:solidFill>
                <a:srgbClr val="004A8F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4A8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Re-invigorate the IA profession; the value we bring, how we work and how people view us</a:t>
            </a:r>
          </a:p>
          <a:p>
            <a:pPr marL="171450" indent="-1714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GB" sz="1700" dirty="0">
              <a:solidFill>
                <a:srgbClr val="004A8F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4A8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Forward looking, responsive and adaptive in a fast-paced and ever-changing world</a:t>
            </a:r>
          </a:p>
          <a:p>
            <a:pPr marL="171450" indent="-1714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GB" sz="1700" dirty="0">
              <a:solidFill>
                <a:srgbClr val="004A8F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4A8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Continuously provide Audits of the highest value</a:t>
            </a:r>
          </a:p>
          <a:p>
            <a:pPr marL="171450" indent="-1714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GB" sz="1700" dirty="0">
              <a:solidFill>
                <a:srgbClr val="004A8F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4A8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From perception of secretive and behind a closed door, to a welcome and trusted advisor</a:t>
            </a:r>
          </a:p>
          <a:p>
            <a:pPr marL="342900" indent="-342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GB" sz="1700" dirty="0">
              <a:solidFill>
                <a:srgbClr val="004A8F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4A8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Improve flow and quality</a:t>
            </a:r>
            <a:r>
              <a:rPr lang="en-GB" sz="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FE4AFE-AD43-411C-99EB-230E6C84F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98899" y="994345"/>
            <a:ext cx="5539978" cy="4412065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66199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177166" y="1473600"/>
            <a:ext cx="8012466" cy="125428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None/>
              <a:tabLst/>
              <a:defRPr/>
            </a:pPr>
            <a:r>
              <a:rPr kumimoji="0" lang="en-GB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D092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</a:t>
            </a:r>
            <a:endParaRPr kumimoji="0" lang="en-GB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4A8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Char char="•"/>
              <a:tabLst/>
              <a:defRPr/>
            </a:pPr>
            <a:endParaRPr kumimoji="0" lang="en-GB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4A8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Char char="•"/>
              <a:tabLst/>
              <a:defRPr/>
            </a:pPr>
            <a:endParaRPr kumimoji="0" lang="en-GB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4A8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Char char="•"/>
              <a:tabLst/>
              <a:defRPr/>
            </a:pPr>
            <a:endParaRPr kumimoji="0" lang="en-GB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4A8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Char char="•"/>
              <a:tabLst/>
              <a:defRPr/>
            </a:pPr>
            <a:endParaRPr kumimoji="0" lang="en-GB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4A8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Char char="•"/>
              <a:tabLst/>
              <a:defRPr/>
            </a:pPr>
            <a:endParaRPr kumimoji="0" lang="en-GB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4A8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Char char="•"/>
              <a:tabLst/>
              <a:defRPr/>
            </a:pPr>
            <a:endParaRPr kumimoji="0" lang="en-GB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4A8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70000"/>
              </a:lnSpc>
              <a:spcBef>
                <a:spcPct val="20000"/>
              </a:spcBef>
              <a:spcAft>
                <a:spcPts val="0"/>
              </a:spcAft>
              <a:buClr>
                <a:srgbClr val="ED1C24"/>
              </a:buClr>
              <a:buSzTx/>
              <a:buFont typeface="Arial"/>
              <a:buChar char="•"/>
              <a:tabLst/>
              <a:defRPr/>
            </a:pPr>
            <a:endParaRPr kumimoji="0" lang="en-GB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4A8F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12618" y="467993"/>
            <a:ext cx="11111346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4A8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Feedback from our Auditees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60983-A1A7-48FE-8AEB-A1480EA280DD}"/>
              </a:ext>
            </a:extLst>
          </p:cNvPr>
          <p:cNvSpPr txBox="1"/>
          <p:nvPr/>
        </p:nvSpPr>
        <p:spPr>
          <a:xfrm>
            <a:off x="568036" y="5090399"/>
            <a:ext cx="11069782" cy="8771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approach to audit was new, which I found to be effective in working through issues during fieldwork and drafting the final report.</a:t>
            </a:r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             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              Director of Financial Prudential Risk Oversight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E9CF5-7EB3-4E1F-A90D-A3FAECF7C03D}"/>
              </a:ext>
            </a:extLst>
          </p:cNvPr>
          <p:cNvSpPr txBox="1"/>
          <p:nvPr/>
        </p:nvSpPr>
        <p:spPr>
          <a:xfrm>
            <a:off x="561109" y="4091480"/>
            <a:ext cx="11069782" cy="8771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 very positive experience. Engaging, lifted the lid on what Internal Audit do and ensured I was able to provide useful and timely input.    </a:t>
            </a: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</a:t>
            </a:r>
            <a:r>
              <a:rPr kumimoji="0" lang="en-GB" sz="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                           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                          Director of Engagement and Leadership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771B3-B1D2-4EF8-B8ED-F4F815BFDC9A}"/>
              </a:ext>
            </a:extLst>
          </p:cNvPr>
          <p:cNvSpPr txBox="1"/>
          <p:nvPr/>
        </p:nvSpPr>
        <p:spPr>
          <a:xfrm>
            <a:off x="558338" y="2935553"/>
            <a:ext cx="11069782" cy="9848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Effective and efficient. Aided collaboration, so that information and responses could be shared more quickly.  Facilitated openness between audit team and auditee, and the transparency meant there were no surprises.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Director of Finance, on behalf of the Pension Risk 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0A385E-4977-40A7-BEF5-927A915C552C}"/>
              </a:ext>
            </a:extLst>
          </p:cNvPr>
          <p:cNvSpPr txBox="1"/>
          <p:nvPr/>
        </p:nvSpPr>
        <p:spPr>
          <a:xfrm>
            <a:off x="540050" y="2053614"/>
            <a:ext cx="11069782" cy="7232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…enabled the right conversation to be held at the right time.  I am a great fan.</a:t>
            </a:r>
            <a:b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GB" sz="17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Head of Commercial and Treasury Credit Risk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D7F4ED-5CCF-49FC-A053-29F2166E0542}"/>
              </a:ext>
            </a:extLst>
          </p:cNvPr>
          <p:cNvSpPr txBox="1"/>
          <p:nvPr/>
        </p:nvSpPr>
        <p:spPr>
          <a:xfrm>
            <a:off x="549194" y="1026235"/>
            <a:ext cx="11069782" cy="8771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Internal Audit have demonstrated courage and innovation … great collaboration and highly effective interaction between Internal Audit and the wider organisation</a:t>
            </a:r>
            <a:r>
              <a:rPr lang="en-GB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… </a:t>
            </a: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speed and effectiveness have improved as a result.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                                   </a:t>
            </a:r>
            <a:r>
              <a:rPr kumimoji="0" lang="en-GB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Joe Garner, Chief Executive Officer</a:t>
            </a:r>
          </a:p>
        </p:txBody>
      </p:sp>
    </p:spTree>
    <p:extLst>
      <p:ext uri="{BB962C8B-B14F-4D97-AF65-F5344CB8AC3E}">
        <p14:creationId xmlns:p14="http://schemas.microsoft.com/office/powerpoint/2010/main" val="408035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179962-3C69-4991-8B53-E944A0588D8A}"/>
              </a:ext>
            </a:extLst>
          </p:cNvPr>
          <p:cNvSpPr/>
          <p:nvPr/>
        </p:nvSpPr>
        <p:spPr>
          <a:xfrm>
            <a:off x="3155174" y="2645508"/>
            <a:ext cx="55707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b="1" dirty="0">
                <a:solidFill>
                  <a:srgbClr val="004A8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CONTEXT IS THE THING</a:t>
            </a:r>
          </a:p>
        </p:txBody>
      </p:sp>
    </p:spTree>
    <p:extLst>
      <p:ext uri="{BB962C8B-B14F-4D97-AF65-F5344CB8AC3E}">
        <p14:creationId xmlns:p14="http://schemas.microsoft.com/office/powerpoint/2010/main" val="448902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70BBB3-CE69-4012-96F6-0417B1B7C1E8}"/>
              </a:ext>
            </a:extLst>
          </p:cNvPr>
          <p:cNvSpPr txBox="1"/>
          <p:nvPr/>
        </p:nvSpPr>
        <p:spPr>
          <a:xfrm>
            <a:off x="423817" y="710911"/>
            <a:ext cx="113190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sz="3600" dirty="0">
              <a:solidFill>
                <a:schemeClr val="bg1"/>
              </a:solidFill>
              <a:highlight>
                <a:srgbClr val="004A8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2BD3F-E4F8-4C4F-9DFC-8D26B9E2B486}"/>
              </a:ext>
            </a:extLst>
          </p:cNvPr>
          <p:cNvSpPr txBox="1"/>
          <p:nvPr/>
        </p:nvSpPr>
        <p:spPr>
          <a:xfrm>
            <a:off x="609600" y="512618"/>
            <a:ext cx="11000509" cy="5522354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BS Medium" panose="020B0603030303020204" pitchFamily="34" charset="0"/>
              </a:defRPr>
            </a:lvl1pPr>
          </a:lstStyle>
          <a:p>
            <a:endParaRPr lang="en-GB" sz="36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36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36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36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36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3600" b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9CC16C8-4CBE-48F2-89FB-DDEBE8011596}"/>
              </a:ext>
            </a:extLst>
          </p:cNvPr>
          <p:cNvSpPr/>
          <p:nvPr/>
        </p:nvSpPr>
        <p:spPr>
          <a:xfrm rot="17899875">
            <a:off x="5628610" y="666293"/>
            <a:ext cx="2166737" cy="5274349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GB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26886F-170C-407A-98C3-442D0527EDA6}"/>
              </a:ext>
            </a:extLst>
          </p:cNvPr>
          <p:cNvSpPr/>
          <p:nvPr/>
        </p:nvSpPr>
        <p:spPr>
          <a:xfrm rot="3675961">
            <a:off x="5742631" y="266246"/>
            <a:ext cx="2166737" cy="5274349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GB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69086A-737D-46ED-9929-C840DF2CEFFC}"/>
              </a:ext>
            </a:extLst>
          </p:cNvPr>
          <p:cNvSpPr/>
          <p:nvPr/>
        </p:nvSpPr>
        <p:spPr>
          <a:xfrm>
            <a:off x="5498473" y="633081"/>
            <a:ext cx="2143350" cy="5331897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GB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0A1E00-064D-4048-A64E-2D3B714E1318}"/>
              </a:ext>
            </a:extLst>
          </p:cNvPr>
          <p:cNvSpPr/>
          <p:nvPr/>
        </p:nvSpPr>
        <p:spPr>
          <a:xfrm>
            <a:off x="7360543" y="893022"/>
            <a:ext cx="1424108" cy="137109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54000">
              <a:schemeClr val="tx1">
                <a:alpha val="25000"/>
              </a:schemeClr>
            </a:glow>
          </a:effectLst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dirty="0">
              <a:solidFill>
                <a:srgbClr val="08306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48AF7D80-1F46-4947-A93A-13CB6F3937DF}"/>
              </a:ext>
            </a:extLst>
          </p:cNvPr>
          <p:cNvSpPr/>
          <p:nvPr/>
        </p:nvSpPr>
        <p:spPr>
          <a:xfrm>
            <a:off x="5645994" y="2144484"/>
            <a:ext cx="1839581" cy="1859653"/>
          </a:xfrm>
          <a:prstGeom prst="flowChartConnector">
            <a:avLst/>
          </a:prstGeom>
          <a:solidFill>
            <a:srgbClr val="FFC000"/>
          </a:solidFill>
          <a:ln>
            <a:noFill/>
          </a:ln>
          <a:effectLst>
            <a:glow rad="1905000">
              <a:srgbClr val="FFC000">
                <a:alpha val="85000"/>
              </a:srgbClr>
            </a:glow>
          </a:effectLst>
          <a:scene3d>
            <a:camera prst="orthographicFront"/>
            <a:lightRig rig="threePt" dir="t"/>
          </a:scene3d>
          <a:sp3d>
            <a:bevelT w="317500" h="635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FB12D-543D-4C88-B7E2-0D61FEFFB5D9}"/>
              </a:ext>
            </a:extLst>
          </p:cNvPr>
          <p:cNvSpPr txBox="1"/>
          <p:nvPr/>
        </p:nvSpPr>
        <p:spPr>
          <a:xfrm>
            <a:off x="5755130" y="2445911"/>
            <a:ext cx="1511857" cy="1033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2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Delivering Valued </a:t>
            </a:r>
          </a:p>
          <a:p>
            <a:pPr algn="ctr">
              <a:defRPr/>
            </a:pPr>
            <a:r>
              <a:rPr lang="en-GB" sz="2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5EFA8C0-A4D2-483B-A4D4-38B046C2DFFE}"/>
              </a:ext>
            </a:extLst>
          </p:cNvPr>
          <p:cNvSpPr/>
          <p:nvPr/>
        </p:nvSpPr>
        <p:spPr>
          <a:xfrm>
            <a:off x="6895289" y="4614314"/>
            <a:ext cx="1413824" cy="136119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glow rad="254000">
              <a:schemeClr val="tx2"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6C3EAA-9BA5-405D-B191-B4E3169C6707}"/>
              </a:ext>
            </a:extLst>
          </p:cNvPr>
          <p:cNvSpPr txBox="1"/>
          <p:nvPr/>
        </p:nvSpPr>
        <p:spPr>
          <a:xfrm>
            <a:off x="7186187" y="1253087"/>
            <a:ext cx="1755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5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Collaboration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AE2D16-3294-42FE-8C0B-0555FEE7FFEC}"/>
              </a:ext>
            </a:extLst>
          </p:cNvPr>
          <p:cNvSpPr txBox="1"/>
          <p:nvPr/>
        </p:nvSpPr>
        <p:spPr>
          <a:xfrm>
            <a:off x="6721275" y="4977778"/>
            <a:ext cx="1755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5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Longer </a:t>
            </a:r>
          </a:p>
          <a:p>
            <a:pPr algn="ctr">
              <a:defRPr/>
            </a:pPr>
            <a:r>
              <a:rPr lang="en-GB" sz="15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Lived Teams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D0C5DBD-E65E-452A-BC70-31D370D629A1}"/>
              </a:ext>
            </a:extLst>
          </p:cNvPr>
          <p:cNvSpPr/>
          <p:nvPr/>
        </p:nvSpPr>
        <p:spPr>
          <a:xfrm>
            <a:off x="3423512" y="1964745"/>
            <a:ext cx="1398429" cy="140462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glow rad="254000">
              <a:srgbClr val="82AEDB">
                <a:alpha val="50000"/>
              </a:srgbClr>
            </a:glow>
          </a:effectLst>
          <a:scene3d>
            <a:camera prst="orthographicFront"/>
            <a:lightRig rig="threePt" dir="t"/>
          </a:scene3d>
          <a:sp3d>
            <a:bevelT w="317500" h="1270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B20B22-A696-46B2-A6C5-336B7738BBF0}"/>
              </a:ext>
            </a:extLst>
          </p:cNvPr>
          <p:cNvSpPr txBox="1"/>
          <p:nvPr/>
        </p:nvSpPr>
        <p:spPr>
          <a:xfrm>
            <a:off x="3414370" y="2358918"/>
            <a:ext cx="13984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sz="15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Prioritisation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A27EBE-3467-45B0-BA07-7CC133A74C0B}"/>
              </a:ext>
            </a:extLst>
          </p:cNvPr>
          <p:cNvSpPr txBox="1"/>
          <p:nvPr/>
        </p:nvSpPr>
        <p:spPr>
          <a:xfrm>
            <a:off x="664935" y="496251"/>
            <a:ext cx="5010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VALUES IMPORTANT TO US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9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336820" y="683945"/>
            <a:ext cx="8012466" cy="378812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Clr>
                <a:schemeClr val="tx2"/>
              </a:buClr>
              <a:buNone/>
              <a:defRPr/>
            </a:pPr>
            <a:endParaRPr lang="en-GB" altLang="en-US" dirty="0">
              <a:solidFill>
                <a:schemeClr val="tx2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buClr>
                <a:schemeClr val="tx2"/>
              </a:buClr>
              <a:buNone/>
              <a:defRPr/>
            </a:pPr>
            <a:r>
              <a:rPr lang="en-GB" altLang="en-US" sz="2800" dirty="0">
                <a:solidFill>
                  <a:srgbClr val="CD092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</a:t>
            </a:r>
            <a:endParaRPr lang="en-GB" altLang="en-US" sz="28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8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5CBF25-DB45-40B0-8E6F-D42800E2CB2E}"/>
              </a:ext>
            </a:extLst>
          </p:cNvPr>
          <p:cNvSpPr/>
          <p:nvPr/>
        </p:nvSpPr>
        <p:spPr>
          <a:xfrm>
            <a:off x="724495" y="1395759"/>
            <a:ext cx="10876547" cy="4442573"/>
          </a:xfrm>
          <a:prstGeom prst="rect">
            <a:avLst/>
          </a:prstGeom>
          <a:solidFill>
            <a:schemeClr val="bg1"/>
          </a:solidFill>
          <a:ln w="57150">
            <a:solidFill>
              <a:srgbClr val="004A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8A258-F104-41EC-B8EA-865FDEA74A6A}"/>
              </a:ext>
            </a:extLst>
          </p:cNvPr>
          <p:cNvSpPr txBox="1"/>
          <p:nvPr/>
        </p:nvSpPr>
        <p:spPr>
          <a:xfrm>
            <a:off x="1119748" y="2462653"/>
            <a:ext cx="375813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GB" sz="17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Quicker, providing increased capacity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GB" sz="17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productive, less waste and delay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GB" sz="17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Greater predictability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GB" sz="17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Adaptive to change and discovery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n-GB" sz="16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n-GB" sz="16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FF0000"/>
              </a:buClr>
            </a:pPr>
            <a:r>
              <a:rPr lang="en-GB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6652FA-8C13-417F-994E-8F38E2BAB58B}"/>
              </a:ext>
            </a:extLst>
          </p:cNvPr>
          <p:cNvSpPr txBox="1"/>
          <p:nvPr/>
        </p:nvSpPr>
        <p:spPr>
          <a:xfrm>
            <a:off x="5005125" y="2446996"/>
            <a:ext cx="336885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rgbClr val="FF0000"/>
              </a:buClr>
              <a:buFont typeface="Wingdings" panose="05000000000000000000" pitchFamily="2" charset="2"/>
              <a:buChar char="ü"/>
              <a:defRPr sz="16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1700" dirty="0"/>
              <a:t>Always of the highest value and impact</a:t>
            </a:r>
          </a:p>
          <a:p>
            <a:r>
              <a:rPr lang="en-GB" sz="1700" dirty="0"/>
              <a:t>Achieved through collaboration</a:t>
            </a:r>
          </a:p>
          <a:p>
            <a:r>
              <a:rPr lang="en-GB" sz="1700" dirty="0"/>
              <a:t>Earlier insights and observations</a:t>
            </a:r>
          </a:p>
          <a:p>
            <a:r>
              <a:rPr lang="en-GB" sz="1700" dirty="0"/>
              <a:t>Transparency of process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36B21-6E6D-461B-A41A-0FB311F8BBD5}"/>
              </a:ext>
            </a:extLst>
          </p:cNvPr>
          <p:cNvSpPr txBox="1"/>
          <p:nvPr/>
        </p:nvSpPr>
        <p:spPr>
          <a:xfrm>
            <a:off x="8718642" y="2477426"/>
            <a:ext cx="283380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Clr>
                <a:srgbClr val="FF0000"/>
              </a:buClr>
              <a:buFont typeface="Wingdings" panose="05000000000000000000" pitchFamily="2" charset="2"/>
              <a:buChar char="ü"/>
              <a:defRPr sz="16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1800" dirty="0"/>
              <a:t>Engaged team members</a:t>
            </a:r>
          </a:p>
          <a:p>
            <a:r>
              <a:rPr lang="en-GB" sz="1800" dirty="0"/>
              <a:t>In the flow</a:t>
            </a:r>
          </a:p>
          <a:p>
            <a:r>
              <a:rPr lang="en-GB" sz="1800" dirty="0"/>
              <a:t>Motivated</a:t>
            </a:r>
          </a:p>
          <a:p>
            <a:r>
              <a:rPr lang="en-GB" sz="1800" dirty="0"/>
              <a:t>Sustainable pace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47C1A3-B7B2-4DD8-9F89-DF3E789D1FD9}"/>
              </a:ext>
            </a:extLst>
          </p:cNvPr>
          <p:cNvSpPr txBox="1"/>
          <p:nvPr/>
        </p:nvSpPr>
        <p:spPr>
          <a:xfrm>
            <a:off x="1151630" y="1985331"/>
            <a:ext cx="3064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EFFICIENT DELIVERY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37132-EA1D-4213-854D-C6C37BC12133}"/>
              </a:ext>
            </a:extLst>
          </p:cNvPr>
          <p:cNvSpPr txBox="1"/>
          <p:nvPr/>
        </p:nvSpPr>
        <p:spPr>
          <a:xfrm>
            <a:off x="5024794" y="1985331"/>
            <a:ext cx="2425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VALUED AUDITS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0F236A-0251-4BEE-AD48-E0DCA61A2197}"/>
              </a:ext>
            </a:extLst>
          </p:cNvPr>
          <p:cNvSpPr txBox="1"/>
          <p:nvPr/>
        </p:nvSpPr>
        <p:spPr>
          <a:xfrm>
            <a:off x="8739962" y="2015761"/>
            <a:ext cx="2596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ENGAGED TEAMS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E3100A-BC8D-4F1C-871F-6238B37A2121}"/>
              </a:ext>
            </a:extLst>
          </p:cNvPr>
          <p:cNvSpPr txBox="1"/>
          <p:nvPr/>
        </p:nvSpPr>
        <p:spPr>
          <a:xfrm>
            <a:off x="3836194" y="1019668"/>
            <a:ext cx="4656447" cy="756138"/>
          </a:xfrm>
          <a:prstGeom prst="rect">
            <a:avLst/>
          </a:prstGeom>
          <a:solidFill>
            <a:srgbClr val="ED1C24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BS Medium" panose="020B0603030303020204" pitchFamily="34" charset="0"/>
              </a:defRPr>
            </a:lvl1pPr>
          </a:lstStyle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Delivering Valued Audits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A33377-856A-4DCA-AD12-EDAEA52802CD}"/>
              </a:ext>
            </a:extLst>
          </p:cNvPr>
          <p:cNvSpPr txBox="1"/>
          <p:nvPr/>
        </p:nvSpPr>
        <p:spPr>
          <a:xfrm>
            <a:off x="1129686" y="4678709"/>
            <a:ext cx="3086511" cy="713789"/>
          </a:xfrm>
          <a:prstGeom prst="rect">
            <a:avLst/>
          </a:prstGeom>
          <a:solidFill>
            <a:srgbClr val="0070C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BS Medium" panose="020B0603030303020204" pitchFamily="34" charset="0"/>
              </a:defRPr>
            </a:lvl1pPr>
          </a:lstStyle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Metric: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Lead Time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47212E-E306-456A-938D-E7B16444507C}"/>
              </a:ext>
            </a:extLst>
          </p:cNvPr>
          <p:cNvSpPr txBox="1"/>
          <p:nvPr/>
        </p:nvSpPr>
        <p:spPr>
          <a:xfrm>
            <a:off x="4907215" y="4678709"/>
            <a:ext cx="3007891" cy="713789"/>
          </a:xfrm>
          <a:prstGeom prst="rect">
            <a:avLst/>
          </a:prstGeom>
          <a:solidFill>
            <a:srgbClr val="0070C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BS Medium" panose="020B0603030303020204" pitchFamily="34" charset="0"/>
              </a:defRPr>
            </a:lvl1pPr>
          </a:lstStyle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Metric: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Post Audit Feedback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2A8CAD-631B-483A-BECE-C5E87C1ED7A1}"/>
              </a:ext>
            </a:extLst>
          </p:cNvPr>
          <p:cNvSpPr txBox="1"/>
          <p:nvPr/>
        </p:nvSpPr>
        <p:spPr>
          <a:xfrm>
            <a:off x="8502580" y="4678708"/>
            <a:ext cx="2833802" cy="713789"/>
          </a:xfrm>
          <a:prstGeom prst="rect">
            <a:avLst/>
          </a:prstGeom>
          <a:solidFill>
            <a:srgbClr val="0070C0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BS Medium" panose="020B0603030303020204" pitchFamily="34" charset="0"/>
              </a:defRPr>
            </a:lvl1pPr>
          </a:lstStyle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Metric: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Net Promoter Score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B9254C-3193-4D80-8DF6-4AFB419DE045}"/>
              </a:ext>
            </a:extLst>
          </p:cNvPr>
          <p:cNvSpPr txBox="1"/>
          <p:nvPr/>
        </p:nvSpPr>
        <p:spPr>
          <a:xfrm>
            <a:off x="763783" y="465938"/>
            <a:ext cx="4345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THE WHAT: OUR VISION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25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A29F44-30B6-43C5-BDBA-B340647AA98F}"/>
              </a:ext>
            </a:extLst>
          </p:cNvPr>
          <p:cNvSpPr txBox="1"/>
          <p:nvPr/>
        </p:nvSpPr>
        <p:spPr>
          <a:xfrm>
            <a:off x="763783" y="485816"/>
            <a:ext cx="4791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BENEFITS – THE METRICS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B7E70B-D90F-4C58-BC03-B926D4B58937}"/>
              </a:ext>
            </a:extLst>
          </p:cNvPr>
          <p:cNvSpPr/>
          <p:nvPr/>
        </p:nvSpPr>
        <p:spPr>
          <a:xfrm>
            <a:off x="763783" y="1281370"/>
            <a:ext cx="10406552" cy="7232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096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D33641-DD91-465B-88E7-35F3FFE92C34}"/>
              </a:ext>
            </a:extLst>
          </p:cNvPr>
          <p:cNvGrpSpPr/>
          <p:nvPr/>
        </p:nvGrpSpPr>
        <p:grpSpPr>
          <a:xfrm>
            <a:off x="958321" y="1325502"/>
            <a:ext cx="579844" cy="590496"/>
            <a:chOff x="8320088" y="2222500"/>
            <a:chExt cx="377826" cy="371475"/>
          </a:xfrm>
          <a:solidFill>
            <a:srgbClr val="C00000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24BC0AE-C113-4D08-B297-A528D2C202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1363" y="2222500"/>
              <a:ext cx="295275" cy="293688"/>
            </a:xfrm>
            <a:custGeom>
              <a:avLst/>
              <a:gdLst>
                <a:gd name="T0" fmla="*/ 38 w 76"/>
                <a:gd name="T1" fmla="*/ 0 h 76"/>
                <a:gd name="T2" fmla="*/ 0 w 76"/>
                <a:gd name="T3" fmla="*/ 38 h 76"/>
                <a:gd name="T4" fmla="*/ 38 w 76"/>
                <a:gd name="T5" fmla="*/ 76 h 76"/>
                <a:gd name="T6" fmla="*/ 76 w 76"/>
                <a:gd name="T7" fmla="*/ 38 h 76"/>
                <a:gd name="T8" fmla="*/ 38 w 76"/>
                <a:gd name="T9" fmla="*/ 0 h 76"/>
                <a:gd name="T10" fmla="*/ 57 w 76"/>
                <a:gd name="T11" fmla="*/ 32 h 76"/>
                <a:gd name="T12" fmla="*/ 48 w 76"/>
                <a:gd name="T13" fmla="*/ 39 h 76"/>
                <a:gd name="T14" fmla="*/ 52 w 76"/>
                <a:gd name="T15" fmla="*/ 51 h 76"/>
                <a:gd name="T16" fmla="*/ 51 w 76"/>
                <a:gd name="T17" fmla="*/ 54 h 76"/>
                <a:gd name="T18" fmla="*/ 49 w 76"/>
                <a:gd name="T19" fmla="*/ 54 h 76"/>
                <a:gd name="T20" fmla="*/ 38 w 76"/>
                <a:gd name="T21" fmla="*/ 47 h 76"/>
                <a:gd name="T22" fmla="*/ 27 w 76"/>
                <a:gd name="T23" fmla="*/ 54 h 76"/>
                <a:gd name="T24" fmla="*/ 25 w 76"/>
                <a:gd name="T25" fmla="*/ 54 h 76"/>
                <a:gd name="T26" fmla="*/ 24 w 76"/>
                <a:gd name="T27" fmla="*/ 51 h 76"/>
                <a:gd name="T28" fmla="*/ 28 w 76"/>
                <a:gd name="T29" fmla="*/ 39 h 76"/>
                <a:gd name="T30" fmla="*/ 19 w 76"/>
                <a:gd name="T31" fmla="*/ 32 h 76"/>
                <a:gd name="T32" fmla="*/ 18 w 76"/>
                <a:gd name="T33" fmla="*/ 29 h 76"/>
                <a:gd name="T34" fmla="*/ 20 w 76"/>
                <a:gd name="T35" fmla="*/ 28 h 76"/>
                <a:gd name="T36" fmla="*/ 31 w 76"/>
                <a:gd name="T37" fmla="*/ 28 h 76"/>
                <a:gd name="T38" fmla="*/ 36 w 76"/>
                <a:gd name="T39" fmla="*/ 17 h 76"/>
                <a:gd name="T40" fmla="*/ 40 w 76"/>
                <a:gd name="T41" fmla="*/ 17 h 76"/>
                <a:gd name="T42" fmla="*/ 45 w 76"/>
                <a:gd name="T43" fmla="*/ 28 h 76"/>
                <a:gd name="T44" fmla="*/ 56 w 76"/>
                <a:gd name="T45" fmla="*/ 28 h 76"/>
                <a:gd name="T46" fmla="*/ 58 w 76"/>
                <a:gd name="T47" fmla="*/ 29 h 76"/>
                <a:gd name="T48" fmla="*/ 57 w 76"/>
                <a:gd name="T49" fmla="*/ 3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6"/>
                    <a:pt x="38" y="76"/>
                  </a:cubicBezTo>
                  <a:cubicBezTo>
                    <a:pt x="59" y="76"/>
                    <a:pt x="76" y="59"/>
                    <a:pt x="76" y="38"/>
                  </a:cubicBezTo>
                  <a:cubicBezTo>
                    <a:pt x="76" y="17"/>
                    <a:pt x="59" y="0"/>
                    <a:pt x="38" y="0"/>
                  </a:cubicBezTo>
                  <a:close/>
                  <a:moveTo>
                    <a:pt x="57" y="32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52" y="52"/>
                    <a:pt x="52" y="53"/>
                    <a:pt x="51" y="54"/>
                  </a:cubicBezTo>
                  <a:cubicBezTo>
                    <a:pt x="51" y="54"/>
                    <a:pt x="50" y="54"/>
                    <a:pt x="49" y="54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4" y="53"/>
                    <a:pt x="24" y="52"/>
                    <a:pt x="24" y="51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8" y="31"/>
                    <a:pt x="18" y="30"/>
                    <a:pt x="18" y="29"/>
                  </a:cubicBezTo>
                  <a:cubicBezTo>
                    <a:pt x="18" y="29"/>
                    <a:pt x="19" y="28"/>
                    <a:pt x="2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6"/>
                    <a:pt x="39" y="16"/>
                    <a:pt x="40" y="1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8" y="29"/>
                    <a:pt x="58" y="29"/>
                  </a:cubicBezTo>
                  <a:cubicBezTo>
                    <a:pt x="58" y="30"/>
                    <a:pt x="58" y="31"/>
                    <a:pt x="57" y="32"/>
                  </a:cubicBezTo>
                  <a:close/>
                </a:path>
              </a:pathLst>
            </a:custGeom>
            <a:solidFill>
              <a:srgbClr val="BE8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CC347DF0-C841-4918-9F66-D58CD451D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0088" y="2454275"/>
              <a:ext cx="138113" cy="139700"/>
            </a:xfrm>
            <a:custGeom>
              <a:avLst/>
              <a:gdLst>
                <a:gd name="T0" fmla="*/ 36 w 36"/>
                <a:gd name="T1" fmla="*/ 18 h 36"/>
                <a:gd name="T2" fmla="*/ 13 w 36"/>
                <a:gd name="T3" fmla="*/ 0 h 36"/>
                <a:gd name="T4" fmla="*/ 1 w 36"/>
                <a:gd name="T5" fmla="*/ 21 h 36"/>
                <a:gd name="T6" fmla="*/ 3 w 36"/>
                <a:gd name="T7" fmla="*/ 24 h 36"/>
                <a:gd name="T8" fmla="*/ 17 w 36"/>
                <a:gd name="T9" fmla="*/ 22 h 36"/>
                <a:gd name="T10" fmla="*/ 22 w 36"/>
                <a:gd name="T11" fmla="*/ 35 h 36"/>
                <a:gd name="T12" fmla="*/ 25 w 36"/>
                <a:gd name="T13" fmla="*/ 35 h 36"/>
                <a:gd name="T14" fmla="*/ 36 w 36"/>
                <a:gd name="T15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36" y="18"/>
                  </a:moveTo>
                  <a:cubicBezTo>
                    <a:pt x="26" y="15"/>
                    <a:pt x="18" y="8"/>
                    <a:pt x="13" y="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2"/>
                    <a:pt x="2" y="24"/>
                    <a:pt x="3" y="24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6"/>
                    <a:pt x="25" y="36"/>
                    <a:pt x="25" y="35"/>
                  </a:cubicBezTo>
                  <a:lnTo>
                    <a:pt x="36" y="18"/>
                  </a:lnTo>
                  <a:close/>
                </a:path>
              </a:pathLst>
            </a:custGeom>
            <a:solidFill>
              <a:srgbClr val="BE8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56AA0B68-0364-41A6-8326-55B589337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9801" y="2454275"/>
              <a:ext cx="138113" cy="139700"/>
            </a:xfrm>
            <a:custGeom>
              <a:avLst/>
              <a:gdLst>
                <a:gd name="T0" fmla="*/ 0 w 36"/>
                <a:gd name="T1" fmla="*/ 18 h 36"/>
                <a:gd name="T2" fmla="*/ 23 w 36"/>
                <a:gd name="T3" fmla="*/ 0 h 36"/>
                <a:gd name="T4" fmla="*/ 35 w 36"/>
                <a:gd name="T5" fmla="*/ 21 h 36"/>
                <a:gd name="T6" fmla="*/ 33 w 36"/>
                <a:gd name="T7" fmla="*/ 24 h 36"/>
                <a:gd name="T8" fmla="*/ 19 w 36"/>
                <a:gd name="T9" fmla="*/ 22 h 36"/>
                <a:gd name="T10" fmla="*/ 14 w 36"/>
                <a:gd name="T11" fmla="*/ 35 h 36"/>
                <a:gd name="T12" fmla="*/ 11 w 36"/>
                <a:gd name="T13" fmla="*/ 35 h 36"/>
                <a:gd name="T14" fmla="*/ 0 w 36"/>
                <a:gd name="T15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0" y="18"/>
                  </a:moveTo>
                  <a:cubicBezTo>
                    <a:pt x="10" y="15"/>
                    <a:pt x="18" y="8"/>
                    <a:pt x="23" y="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2"/>
                    <a:pt x="34" y="24"/>
                    <a:pt x="33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6"/>
                    <a:pt x="11" y="36"/>
                    <a:pt x="11" y="35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BE8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3EF9905-5CA4-460F-A800-96747F5E6CCC}"/>
              </a:ext>
            </a:extLst>
          </p:cNvPr>
          <p:cNvSpPr txBox="1"/>
          <p:nvPr/>
        </p:nvSpPr>
        <p:spPr>
          <a:xfrm>
            <a:off x="1861550" y="1504472"/>
            <a:ext cx="93867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/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DELIVERY: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 TIME REDUCED 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16 WEEKS TO 12 WEEKS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A2890E-87A4-4C08-9E3B-8C2A693C6A26}"/>
              </a:ext>
            </a:extLst>
          </p:cNvPr>
          <p:cNvSpPr/>
          <p:nvPr/>
        </p:nvSpPr>
        <p:spPr>
          <a:xfrm>
            <a:off x="819945" y="2576283"/>
            <a:ext cx="10406552" cy="7232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096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9CAAB-97C6-4711-9E13-4101D6B05F8A}"/>
              </a:ext>
            </a:extLst>
          </p:cNvPr>
          <p:cNvSpPr txBox="1"/>
          <p:nvPr/>
        </p:nvSpPr>
        <p:spPr>
          <a:xfrm>
            <a:off x="1839749" y="2794882"/>
            <a:ext cx="93867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/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VALUED AUDITS: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 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AUDITEES CONSIDER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AUDITS VALUABLE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26C51D-E88C-4057-9144-4D3E51B8288E}"/>
              </a:ext>
            </a:extLst>
          </p:cNvPr>
          <p:cNvSpPr/>
          <p:nvPr/>
        </p:nvSpPr>
        <p:spPr>
          <a:xfrm>
            <a:off x="819945" y="3876728"/>
            <a:ext cx="10406552" cy="7232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096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2155F1-7DC5-4148-AB5D-14A909C26901}"/>
              </a:ext>
            </a:extLst>
          </p:cNvPr>
          <p:cNvSpPr txBox="1"/>
          <p:nvPr/>
        </p:nvSpPr>
        <p:spPr>
          <a:xfrm>
            <a:off x="1849334" y="4031601"/>
            <a:ext cx="93867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/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ENGAGED TEAMS: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NPS = 12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D88D55-48D0-4068-A09A-43A33C53996E}"/>
              </a:ext>
            </a:extLst>
          </p:cNvPr>
          <p:cNvGrpSpPr/>
          <p:nvPr/>
        </p:nvGrpSpPr>
        <p:grpSpPr>
          <a:xfrm>
            <a:off x="958321" y="2636793"/>
            <a:ext cx="579844" cy="590496"/>
            <a:chOff x="8320088" y="2222500"/>
            <a:chExt cx="377826" cy="371475"/>
          </a:xfrm>
          <a:solidFill>
            <a:srgbClr val="C00000"/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2D4065A7-39D4-4EAE-8588-DD4895FEA6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1363" y="2222500"/>
              <a:ext cx="295275" cy="293688"/>
            </a:xfrm>
            <a:custGeom>
              <a:avLst/>
              <a:gdLst>
                <a:gd name="T0" fmla="*/ 38 w 76"/>
                <a:gd name="T1" fmla="*/ 0 h 76"/>
                <a:gd name="T2" fmla="*/ 0 w 76"/>
                <a:gd name="T3" fmla="*/ 38 h 76"/>
                <a:gd name="T4" fmla="*/ 38 w 76"/>
                <a:gd name="T5" fmla="*/ 76 h 76"/>
                <a:gd name="T6" fmla="*/ 76 w 76"/>
                <a:gd name="T7" fmla="*/ 38 h 76"/>
                <a:gd name="T8" fmla="*/ 38 w 76"/>
                <a:gd name="T9" fmla="*/ 0 h 76"/>
                <a:gd name="T10" fmla="*/ 57 w 76"/>
                <a:gd name="T11" fmla="*/ 32 h 76"/>
                <a:gd name="T12" fmla="*/ 48 w 76"/>
                <a:gd name="T13" fmla="*/ 39 h 76"/>
                <a:gd name="T14" fmla="*/ 52 w 76"/>
                <a:gd name="T15" fmla="*/ 51 h 76"/>
                <a:gd name="T16" fmla="*/ 51 w 76"/>
                <a:gd name="T17" fmla="*/ 54 h 76"/>
                <a:gd name="T18" fmla="*/ 49 w 76"/>
                <a:gd name="T19" fmla="*/ 54 h 76"/>
                <a:gd name="T20" fmla="*/ 38 w 76"/>
                <a:gd name="T21" fmla="*/ 47 h 76"/>
                <a:gd name="T22" fmla="*/ 27 w 76"/>
                <a:gd name="T23" fmla="*/ 54 h 76"/>
                <a:gd name="T24" fmla="*/ 25 w 76"/>
                <a:gd name="T25" fmla="*/ 54 h 76"/>
                <a:gd name="T26" fmla="*/ 24 w 76"/>
                <a:gd name="T27" fmla="*/ 51 h 76"/>
                <a:gd name="T28" fmla="*/ 28 w 76"/>
                <a:gd name="T29" fmla="*/ 39 h 76"/>
                <a:gd name="T30" fmla="*/ 19 w 76"/>
                <a:gd name="T31" fmla="*/ 32 h 76"/>
                <a:gd name="T32" fmla="*/ 18 w 76"/>
                <a:gd name="T33" fmla="*/ 29 h 76"/>
                <a:gd name="T34" fmla="*/ 20 w 76"/>
                <a:gd name="T35" fmla="*/ 28 h 76"/>
                <a:gd name="T36" fmla="*/ 31 w 76"/>
                <a:gd name="T37" fmla="*/ 28 h 76"/>
                <a:gd name="T38" fmla="*/ 36 w 76"/>
                <a:gd name="T39" fmla="*/ 17 h 76"/>
                <a:gd name="T40" fmla="*/ 40 w 76"/>
                <a:gd name="T41" fmla="*/ 17 h 76"/>
                <a:gd name="T42" fmla="*/ 45 w 76"/>
                <a:gd name="T43" fmla="*/ 28 h 76"/>
                <a:gd name="T44" fmla="*/ 56 w 76"/>
                <a:gd name="T45" fmla="*/ 28 h 76"/>
                <a:gd name="T46" fmla="*/ 58 w 76"/>
                <a:gd name="T47" fmla="*/ 29 h 76"/>
                <a:gd name="T48" fmla="*/ 57 w 76"/>
                <a:gd name="T49" fmla="*/ 3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6"/>
                    <a:pt x="38" y="76"/>
                  </a:cubicBezTo>
                  <a:cubicBezTo>
                    <a:pt x="59" y="76"/>
                    <a:pt x="76" y="59"/>
                    <a:pt x="76" y="38"/>
                  </a:cubicBezTo>
                  <a:cubicBezTo>
                    <a:pt x="76" y="17"/>
                    <a:pt x="59" y="0"/>
                    <a:pt x="38" y="0"/>
                  </a:cubicBezTo>
                  <a:close/>
                  <a:moveTo>
                    <a:pt x="57" y="32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52" y="52"/>
                    <a:pt x="52" y="53"/>
                    <a:pt x="51" y="54"/>
                  </a:cubicBezTo>
                  <a:cubicBezTo>
                    <a:pt x="51" y="54"/>
                    <a:pt x="50" y="54"/>
                    <a:pt x="49" y="54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4" y="53"/>
                    <a:pt x="24" y="52"/>
                    <a:pt x="24" y="51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8" y="31"/>
                    <a:pt x="18" y="30"/>
                    <a:pt x="18" y="29"/>
                  </a:cubicBezTo>
                  <a:cubicBezTo>
                    <a:pt x="18" y="29"/>
                    <a:pt x="19" y="28"/>
                    <a:pt x="2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6"/>
                    <a:pt x="39" y="16"/>
                    <a:pt x="40" y="1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8" y="29"/>
                    <a:pt x="58" y="29"/>
                  </a:cubicBezTo>
                  <a:cubicBezTo>
                    <a:pt x="58" y="30"/>
                    <a:pt x="58" y="31"/>
                    <a:pt x="57" y="32"/>
                  </a:cubicBezTo>
                  <a:close/>
                </a:path>
              </a:pathLst>
            </a:custGeom>
            <a:solidFill>
              <a:srgbClr val="BE8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1A80928F-14FB-42A7-B454-AA0AC0FA1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0088" y="2454275"/>
              <a:ext cx="138113" cy="139700"/>
            </a:xfrm>
            <a:custGeom>
              <a:avLst/>
              <a:gdLst>
                <a:gd name="T0" fmla="*/ 36 w 36"/>
                <a:gd name="T1" fmla="*/ 18 h 36"/>
                <a:gd name="T2" fmla="*/ 13 w 36"/>
                <a:gd name="T3" fmla="*/ 0 h 36"/>
                <a:gd name="T4" fmla="*/ 1 w 36"/>
                <a:gd name="T5" fmla="*/ 21 h 36"/>
                <a:gd name="T6" fmla="*/ 3 w 36"/>
                <a:gd name="T7" fmla="*/ 24 h 36"/>
                <a:gd name="T8" fmla="*/ 17 w 36"/>
                <a:gd name="T9" fmla="*/ 22 h 36"/>
                <a:gd name="T10" fmla="*/ 22 w 36"/>
                <a:gd name="T11" fmla="*/ 35 h 36"/>
                <a:gd name="T12" fmla="*/ 25 w 36"/>
                <a:gd name="T13" fmla="*/ 35 h 36"/>
                <a:gd name="T14" fmla="*/ 36 w 36"/>
                <a:gd name="T15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36" y="18"/>
                  </a:moveTo>
                  <a:cubicBezTo>
                    <a:pt x="26" y="15"/>
                    <a:pt x="18" y="8"/>
                    <a:pt x="13" y="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2"/>
                    <a:pt x="2" y="24"/>
                    <a:pt x="3" y="24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6"/>
                    <a:pt x="25" y="36"/>
                    <a:pt x="25" y="35"/>
                  </a:cubicBezTo>
                  <a:lnTo>
                    <a:pt x="36" y="18"/>
                  </a:lnTo>
                  <a:close/>
                </a:path>
              </a:pathLst>
            </a:custGeom>
            <a:solidFill>
              <a:srgbClr val="BE8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7070EE0-C3C0-48B8-8933-F877B242A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9801" y="2454275"/>
              <a:ext cx="138113" cy="139700"/>
            </a:xfrm>
            <a:custGeom>
              <a:avLst/>
              <a:gdLst>
                <a:gd name="T0" fmla="*/ 0 w 36"/>
                <a:gd name="T1" fmla="*/ 18 h 36"/>
                <a:gd name="T2" fmla="*/ 23 w 36"/>
                <a:gd name="T3" fmla="*/ 0 h 36"/>
                <a:gd name="T4" fmla="*/ 35 w 36"/>
                <a:gd name="T5" fmla="*/ 21 h 36"/>
                <a:gd name="T6" fmla="*/ 33 w 36"/>
                <a:gd name="T7" fmla="*/ 24 h 36"/>
                <a:gd name="T8" fmla="*/ 19 w 36"/>
                <a:gd name="T9" fmla="*/ 22 h 36"/>
                <a:gd name="T10" fmla="*/ 14 w 36"/>
                <a:gd name="T11" fmla="*/ 35 h 36"/>
                <a:gd name="T12" fmla="*/ 11 w 36"/>
                <a:gd name="T13" fmla="*/ 35 h 36"/>
                <a:gd name="T14" fmla="*/ 0 w 36"/>
                <a:gd name="T15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0" y="18"/>
                  </a:moveTo>
                  <a:cubicBezTo>
                    <a:pt x="10" y="15"/>
                    <a:pt x="18" y="8"/>
                    <a:pt x="23" y="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2"/>
                    <a:pt x="34" y="24"/>
                    <a:pt x="33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6"/>
                    <a:pt x="11" y="36"/>
                    <a:pt x="11" y="35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BE8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E0F45C-5DA5-4FCD-83E3-E7B6AEF6EE25}"/>
              </a:ext>
            </a:extLst>
          </p:cNvPr>
          <p:cNvGrpSpPr/>
          <p:nvPr/>
        </p:nvGrpSpPr>
        <p:grpSpPr>
          <a:xfrm>
            <a:off x="955919" y="3943082"/>
            <a:ext cx="579844" cy="590496"/>
            <a:chOff x="8320088" y="2222500"/>
            <a:chExt cx="377826" cy="371475"/>
          </a:xfrm>
          <a:solidFill>
            <a:srgbClr val="C00000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493F8CAB-42EF-4F5D-9EA7-30AC739C26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1363" y="2222500"/>
              <a:ext cx="295275" cy="293688"/>
            </a:xfrm>
            <a:custGeom>
              <a:avLst/>
              <a:gdLst>
                <a:gd name="T0" fmla="*/ 38 w 76"/>
                <a:gd name="T1" fmla="*/ 0 h 76"/>
                <a:gd name="T2" fmla="*/ 0 w 76"/>
                <a:gd name="T3" fmla="*/ 38 h 76"/>
                <a:gd name="T4" fmla="*/ 38 w 76"/>
                <a:gd name="T5" fmla="*/ 76 h 76"/>
                <a:gd name="T6" fmla="*/ 76 w 76"/>
                <a:gd name="T7" fmla="*/ 38 h 76"/>
                <a:gd name="T8" fmla="*/ 38 w 76"/>
                <a:gd name="T9" fmla="*/ 0 h 76"/>
                <a:gd name="T10" fmla="*/ 57 w 76"/>
                <a:gd name="T11" fmla="*/ 32 h 76"/>
                <a:gd name="T12" fmla="*/ 48 w 76"/>
                <a:gd name="T13" fmla="*/ 39 h 76"/>
                <a:gd name="T14" fmla="*/ 52 w 76"/>
                <a:gd name="T15" fmla="*/ 51 h 76"/>
                <a:gd name="T16" fmla="*/ 51 w 76"/>
                <a:gd name="T17" fmla="*/ 54 h 76"/>
                <a:gd name="T18" fmla="*/ 49 w 76"/>
                <a:gd name="T19" fmla="*/ 54 h 76"/>
                <a:gd name="T20" fmla="*/ 38 w 76"/>
                <a:gd name="T21" fmla="*/ 47 h 76"/>
                <a:gd name="T22" fmla="*/ 27 w 76"/>
                <a:gd name="T23" fmla="*/ 54 h 76"/>
                <a:gd name="T24" fmla="*/ 25 w 76"/>
                <a:gd name="T25" fmla="*/ 54 h 76"/>
                <a:gd name="T26" fmla="*/ 24 w 76"/>
                <a:gd name="T27" fmla="*/ 51 h 76"/>
                <a:gd name="T28" fmla="*/ 28 w 76"/>
                <a:gd name="T29" fmla="*/ 39 h 76"/>
                <a:gd name="T30" fmla="*/ 19 w 76"/>
                <a:gd name="T31" fmla="*/ 32 h 76"/>
                <a:gd name="T32" fmla="*/ 18 w 76"/>
                <a:gd name="T33" fmla="*/ 29 h 76"/>
                <a:gd name="T34" fmla="*/ 20 w 76"/>
                <a:gd name="T35" fmla="*/ 28 h 76"/>
                <a:gd name="T36" fmla="*/ 31 w 76"/>
                <a:gd name="T37" fmla="*/ 28 h 76"/>
                <a:gd name="T38" fmla="*/ 36 w 76"/>
                <a:gd name="T39" fmla="*/ 17 h 76"/>
                <a:gd name="T40" fmla="*/ 40 w 76"/>
                <a:gd name="T41" fmla="*/ 17 h 76"/>
                <a:gd name="T42" fmla="*/ 45 w 76"/>
                <a:gd name="T43" fmla="*/ 28 h 76"/>
                <a:gd name="T44" fmla="*/ 56 w 76"/>
                <a:gd name="T45" fmla="*/ 28 h 76"/>
                <a:gd name="T46" fmla="*/ 58 w 76"/>
                <a:gd name="T47" fmla="*/ 29 h 76"/>
                <a:gd name="T48" fmla="*/ 57 w 76"/>
                <a:gd name="T49" fmla="*/ 3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6"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6"/>
                    <a:pt x="38" y="76"/>
                  </a:cubicBezTo>
                  <a:cubicBezTo>
                    <a:pt x="59" y="76"/>
                    <a:pt x="76" y="59"/>
                    <a:pt x="76" y="38"/>
                  </a:cubicBezTo>
                  <a:cubicBezTo>
                    <a:pt x="76" y="17"/>
                    <a:pt x="59" y="0"/>
                    <a:pt x="38" y="0"/>
                  </a:cubicBezTo>
                  <a:close/>
                  <a:moveTo>
                    <a:pt x="57" y="32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52" y="52"/>
                    <a:pt x="52" y="53"/>
                    <a:pt x="51" y="54"/>
                  </a:cubicBezTo>
                  <a:cubicBezTo>
                    <a:pt x="51" y="54"/>
                    <a:pt x="50" y="54"/>
                    <a:pt x="49" y="54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4" y="53"/>
                    <a:pt x="24" y="52"/>
                    <a:pt x="24" y="51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8" y="31"/>
                    <a:pt x="18" y="30"/>
                    <a:pt x="18" y="29"/>
                  </a:cubicBezTo>
                  <a:cubicBezTo>
                    <a:pt x="18" y="29"/>
                    <a:pt x="19" y="28"/>
                    <a:pt x="2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6"/>
                    <a:pt x="39" y="16"/>
                    <a:pt x="40" y="1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8" y="29"/>
                    <a:pt x="58" y="29"/>
                  </a:cubicBezTo>
                  <a:cubicBezTo>
                    <a:pt x="58" y="30"/>
                    <a:pt x="58" y="31"/>
                    <a:pt x="57" y="32"/>
                  </a:cubicBezTo>
                  <a:close/>
                </a:path>
              </a:pathLst>
            </a:custGeom>
            <a:solidFill>
              <a:srgbClr val="BE8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DC6D7A98-3D4B-4710-A3A3-3AE879478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0088" y="2454275"/>
              <a:ext cx="138113" cy="139700"/>
            </a:xfrm>
            <a:custGeom>
              <a:avLst/>
              <a:gdLst>
                <a:gd name="T0" fmla="*/ 36 w 36"/>
                <a:gd name="T1" fmla="*/ 18 h 36"/>
                <a:gd name="T2" fmla="*/ 13 w 36"/>
                <a:gd name="T3" fmla="*/ 0 h 36"/>
                <a:gd name="T4" fmla="*/ 1 w 36"/>
                <a:gd name="T5" fmla="*/ 21 h 36"/>
                <a:gd name="T6" fmla="*/ 3 w 36"/>
                <a:gd name="T7" fmla="*/ 24 h 36"/>
                <a:gd name="T8" fmla="*/ 17 w 36"/>
                <a:gd name="T9" fmla="*/ 22 h 36"/>
                <a:gd name="T10" fmla="*/ 22 w 36"/>
                <a:gd name="T11" fmla="*/ 35 h 36"/>
                <a:gd name="T12" fmla="*/ 25 w 36"/>
                <a:gd name="T13" fmla="*/ 35 h 36"/>
                <a:gd name="T14" fmla="*/ 36 w 36"/>
                <a:gd name="T15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36" y="18"/>
                  </a:moveTo>
                  <a:cubicBezTo>
                    <a:pt x="26" y="15"/>
                    <a:pt x="18" y="8"/>
                    <a:pt x="13" y="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2"/>
                    <a:pt x="2" y="24"/>
                    <a:pt x="3" y="24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6"/>
                    <a:pt x="25" y="36"/>
                    <a:pt x="25" y="35"/>
                  </a:cubicBezTo>
                  <a:lnTo>
                    <a:pt x="36" y="18"/>
                  </a:lnTo>
                  <a:close/>
                </a:path>
              </a:pathLst>
            </a:custGeom>
            <a:solidFill>
              <a:srgbClr val="BE8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64F7107F-5D58-471B-BACA-8662C3DDC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9801" y="2454275"/>
              <a:ext cx="138113" cy="139700"/>
            </a:xfrm>
            <a:custGeom>
              <a:avLst/>
              <a:gdLst>
                <a:gd name="T0" fmla="*/ 0 w 36"/>
                <a:gd name="T1" fmla="*/ 18 h 36"/>
                <a:gd name="T2" fmla="*/ 23 w 36"/>
                <a:gd name="T3" fmla="*/ 0 h 36"/>
                <a:gd name="T4" fmla="*/ 35 w 36"/>
                <a:gd name="T5" fmla="*/ 21 h 36"/>
                <a:gd name="T6" fmla="*/ 33 w 36"/>
                <a:gd name="T7" fmla="*/ 24 h 36"/>
                <a:gd name="T8" fmla="*/ 19 w 36"/>
                <a:gd name="T9" fmla="*/ 22 h 36"/>
                <a:gd name="T10" fmla="*/ 14 w 36"/>
                <a:gd name="T11" fmla="*/ 35 h 36"/>
                <a:gd name="T12" fmla="*/ 11 w 36"/>
                <a:gd name="T13" fmla="*/ 35 h 36"/>
                <a:gd name="T14" fmla="*/ 0 w 36"/>
                <a:gd name="T15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6">
                  <a:moveTo>
                    <a:pt x="0" y="18"/>
                  </a:moveTo>
                  <a:cubicBezTo>
                    <a:pt x="10" y="15"/>
                    <a:pt x="18" y="8"/>
                    <a:pt x="23" y="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2"/>
                    <a:pt x="34" y="24"/>
                    <a:pt x="33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6"/>
                    <a:pt x="11" y="36"/>
                    <a:pt x="11" y="35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BE8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5337E8B-2DAD-4DB9-8306-A8D11960BC89}"/>
              </a:ext>
            </a:extLst>
          </p:cNvPr>
          <p:cNvSpPr txBox="1"/>
          <p:nvPr/>
        </p:nvSpPr>
        <p:spPr>
          <a:xfrm>
            <a:off x="819945" y="5010949"/>
            <a:ext cx="10428352" cy="861774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 defTabSz="685800"/>
            <a:endParaRPr lang="en-US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85800"/>
            <a:r>
              <a:rPr lang="en-US" sz="19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ADDED BONUS</a:t>
            </a:r>
          </a:p>
          <a:p>
            <a:pPr algn="ctr" defTabSz="685800"/>
            <a:r>
              <a:rPr lang="en-US" sz="19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UNDERSTANDING TO SUPPORT AND CHALLENGE IT &amp; CHANGE TEAMS</a:t>
            </a:r>
          </a:p>
          <a:p>
            <a:pPr algn="ctr" defTabSz="685800"/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816262"/>
      </p:ext>
    </p:extLst>
  </p:cSld>
  <p:clrMapOvr>
    <a:masterClrMapping/>
  </p:clrMapOvr>
</p:sld>
</file>

<file path=ppt/theme/theme1.xml><?xml version="1.0" encoding="utf-8"?>
<a:theme xmlns:a="http://schemas.openxmlformats.org/drawingml/2006/main" name="Section Dividers">
  <a:themeElements>
    <a:clrScheme name="Nationwide Official Palette">
      <a:dk1>
        <a:srgbClr val="004A8F"/>
      </a:dk1>
      <a:lt1>
        <a:sysClr val="window" lastClr="FFFFFF"/>
      </a:lt1>
      <a:dk2>
        <a:srgbClr val="ED1C24"/>
      </a:dk2>
      <a:lt2>
        <a:srgbClr val="0077C8"/>
      </a:lt2>
      <a:accent1>
        <a:srgbClr val="E56A54"/>
      </a:accent1>
      <a:accent2>
        <a:srgbClr val="E0457B"/>
      </a:accent2>
      <a:accent3>
        <a:srgbClr val="FDDA24"/>
      </a:accent3>
      <a:accent4>
        <a:srgbClr val="582C83"/>
      </a:accent4>
      <a:accent5>
        <a:srgbClr val="84BD00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xt Master">
  <a:themeElements>
    <a:clrScheme name="Nationwide Official Palette">
      <a:dk1>
        <a:srgbClr val="004A8F"/>
      </a:dk1>
      <a:lt1>
        <a:sysClr val="window" lastClr="FFFFFF"/>
      </a:lt1>
      <a:dk2>
        <a:srgbClr val="ED1C24"/>
      </a:dk2>
      <a:lt2>
        <a:srgbClr val="0077C8"/>
      </a:lt2>
      <a:accent1>
        <a:srgbClr val="E56A54"/>
      </a:accent1>
      <a:accent2>
        <a:srgbClr val="E0457B"/>
      </a:accent2>
      <a:accent3>
        <a:srgbClr val="FDDA24"/>
      </a:accent3>
      <a:accent4>
        <a:srgbClr val="582C83"/>
      </a:accent4>
      <a:accent5>
        <a:srgbClr val="84BD00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Text Master">
  <a:themeElements>
    <a:clrScheme name="Nationwide Official Palette">
      <a:dk1>
        <a:srgbClr val="004A8F"/>
      </a:dk1>
      <a:lt1>
        <a:sysClr val="window" lastClr="FFFFFF"/>
      </a:lt1>
      <a:dk2>
        <a:srgbClr val="ED1C24"/>
      </a:dk2>
      <a:lt2>
        <a:srgbClr val="0077C8"/>
      </a:lt2>
      <a:accent1>
        <a:srgbClr val="E56A54"/>
      </a:accent1>
      <a:accent2>
        <a:srgbClr val="E0457B"/>
      </a:accent2>
      <a:accent3>
        <a:srgbClr val="FDDA24"/>
      </a:accent3>
      <a:accent4>
        <a:srgbClr val="582C83"/>
      </a:accent4>
      <a:accent5>
        <a:srgbClr val="84BD00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D370E6C1E834BAF8B0CE8330AF9C8" ma:contentTypeVersion="15" ma:contentTypeDescription="Create a new document." ma:contentTypeScope="" ma:versionID="8e8a7ecbab49369c18f37a6db2e4336c">
  <xsd:schema xmlns:xsd="http://www.w3.org/2001/XMLSchema" xmlns:xs="http://www.w3.org/2001/XMLSchema" xmlns:p="http://schemas.microsoft.com/office/2006/metadata/properties" xmlns:ns1="http://schemas.microsoft.com/sharepoint/v3" xmlns:ns3="ddbcc543-95a6-4616-b36c-bb54498c5d5e" xmlns:ns4="7a40a02f-e042-4a94-bedb-e20be9a83da0" targetNamespace="http://schemas.microsoft.com/office/2006/metadata/properties" ma:root="true" ma:fieldsID="e2d55085afce4c9be747e6808a33bc3f" ns1:_="" ns3:_="" ns4:_="">
    <xsd:import namespace="http://schemas.microsoft.com/sharepoint/v3"/>
    <xsd:import namespace="ddbcc543-95a6-4616-b36c-bb54498c5d5e"/>
    <xsd:import namespace="7a40a02f-e042-4a94-bedb-e20be9a83da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bcc543-95a6-4616-b36c-bb54498c5d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0a02f-e042-4a94-bedb-e20be9a83da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50036E-31BE-4D0D-A12F-13EEAEFE6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53C285-FA6C-4F73-B416-BCF9BBFD0ABB}">
  <ds:schemaRefs>
    <ds:schemaRef ds:uri="http://purl.org/dc/terms/"/>
    <ds:schemaRef ds:uri="http://schemas.openxmlformats.org/package/2006/metadata/core-properties"/>
    <ds:schemaRef ds:uri="7a40a02f-e042-4a94-bedb-e20be9a83da0"/>
    <ds:schemaRef ds:uri="http://schemas.microsoft.com/office/2006/documentManagement/types"/>
    <ds:schemaRef ds:uri="ddbcc543-95a6-4616-b36c-bb54498c5d5e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BA125D2-A666-4F38-A88B-AD8C1244DE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dbcc543-95a6-4616-b36c-bb54498c5d5e"/>
    <ds:schemaRef ds:uri="7a40a02f-e042-4a94-bedb-e20be9a83d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11542</TotalTime>
  <Words>886</Words>
  <Application>Microsoft Office PowerPoint</Application>
  <PresentationFormat>Widescreen</PresentationFormat>
  <Paragraphs>253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NBS Light</vt:lpstr>
      <vt:lpstr>NBS Medium</vt:lpstr>
      <vt:lpstr>Wingdings</vt:lpstr>
      <vt:lpstr>Section Dividers</vt:lpstr>
      <vt:lpstr>Text Master</vt:lpstr>
      <vt:lpstr>1_Text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Nationwide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Sally Llewellyn</dc:creator>
  <cp:lastModifiedBy>Eleanor Taylor</cp:lastModifiedBy>
  <cp:revision>473</cp:revision>
  <dcterms:created xsi:type="dcterms:W3CDTF">2016-12-14T12:48:07Z</dcterms:created>
  <dcterms:modified xsi:type="dcterms:W3CDTF">2020-06-01T12:46:30Z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0x010100BBAD370E6C1E834BAF8B0CE8330AF9C8</vt:lpwstr>
  </property>
</Properties>
</file>